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Mulish"/>
      <p:regular r:id="rId25"/>
      <p:bold r:id="rId26"/>
      <p:italic r:id="rId27"/>
      <p:boldItalic r:id="rId28"/>
    </p:embeddedFont>
    <p:embeddedFont>
      <p:font typeface="Heebo"/>
      <p:regular r:id="rId29"/>
      <p:bold r:id="rId30"/>
    </p:embeddedFont>
    <p:embeddedFont>
      <p:font typeface="Inter"/>
      <p:regular r:id="rId31"/>
      <p:bold r:id="rId32"/>
      <p:italic r:id="rId33"/>
      <p:boldItalic r:id="rId34"/>
    </p:embeddedFont>
    <p:embeddedFont>
      <p:font typeface="Heebo SemiBold"/>
      <p:regular r:id="rId35"/>
      <p:bold r:id="rId36"/>
    </p:embeddedFont>
    <p:embeddedFont>
      <p:font typeface="Mulish Medium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ulishMedium-boldItalic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ulish-bold.fntdata"/><Relationship Id="rId25" Type="http://schemas.openxmlformats.org/officeDocument/2006/relationships/font" Target="fonts/Mulish-regular.fntdata"/><Relationship Id="rId28" Type="http://schemas.openxmlformats.org/officeDocument/2006/relationships/font" Target="fonts/Mulish-boldItalic.fntdata"/><Relationship Id="rId27" Type="http://schemas.openxmlformats.org/officeDocument/2006/relationships/font" Target="fonts/Mulish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Heeb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Inter-regular.fntdata"/><Relationship Id="rId30" Type="http://schemas.openxmlformats.org/officeDocument/2006/relationships/font" Target="fonts/Heebo-bold.fntdata"/><Relationship Id="rId11" Type="http://schemas.openxmlformats.org/officeDocument/2006/relationships/slide" Target="slides/slide7.xml"/><Relationship Id="rId33" Type="http://schemas.openxmlformats.org/officeDocument/2006/relationships/font" Target="fonts/Inter-italic.fntdata"/><Relationship Id="rId10" Type="http://schemas.openxmlformats.org/officeDocument/2006/relationships/slide" Target="slides/slide6.xml"/><Relationship Id="rId32" Type="http://schemas.openxmlformats.org/officeDocument/2006/relationships/font" Target="fonts/Inter-bold.fntdata"/><Relationship Id="rId13" Type="http://schemas.openxmlformats.org/officeDocument/2006/relationships/slide" Target="slides/slide9.xml"/><Relationship Id="rId35" Type="http://schemas.openxmlformats.org/officeDocument/2006/relationships/font" Target="fonts/HeeboSemiBold-regular.fntdata"/><Relationship Id="rId12" Type="http://schemas.openxmlformats.org/officeDocument/2006/relationships/slide" Target="slides/slide8.xml"/><Relationship Id="rId34" Type="http://schemas.openxmlformats.org/officeDocument/2006/relationships/font" Target="fonts/Inter-boldItalic.fntdata"/><Relationship Id="rId15" Type="http://schemas.openxmlformats.org/officeDocument/2006/relationships/slide" Target="slides/slide11.xml"/><Relationship Id="rId37" Type="http://schemas.openxmlformats.org/officeDocument/2006/relationships/font" Target="fonts/MulishMedium-regular.fntdata"/><Relationship Id="rId14" Type="http://schemas.openxmlformats.org/officeDocument/2006/relationships/slide" Target="slides/slide10.xml"/><Relationship Id="rId36" Type="http://schemas.openxmlformats.org/officeDocument/2006/relationships/font" Target="fonts/HeeboSemiBold-bold.fntdata"/><Relationship Id="rId17" Type="http://schemas.openxmlformats.org/officeDocument/2006/relationships/slide" Target="slides/slide13.xml"/><Relationship Id="rId39" Type="http://schemas.openxmlformats.org/officeDocument/2006/relationships/font" Target="fonts/MulishMedium-italic.fntdata"/><Relationship Id="rId16" Type="http://schemas.openxmlformats.org/officeDocument/2006/relationships/slide" Target="slides/slide12.xml"/><Relationship Id="rId38" Type="http://schemas.openxmlformats.org/officeDocument/2006/relationships/font" Target="fonts/MulishMedium-bold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528a877fe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528a877fe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SLIDES_API145138252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SLIDES_API145138252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📣 This is Slido interaction slide, please don't delete it.</a:t>
            </a:r>
            <a:br>
              <a:rPr lang="en"/>
            </a:br>
            <a:r>
              <a:rPr lang="en"/>
              <a:t>✅ Click on 'Present with Slido' and the poll will launch automatically when you get to this slide.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54dda1946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54dda1946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a0e9d07b6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3a0e9d07b6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d5260bdd85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d5260bdd85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SLIDES_API150499359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SLIDES_API150499359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📣 This is Slido interaction slide, please don't delete it.</a:t>
            </a:r>
            <a:br>
              <a:rPr lang="en"/>
            </a:br>
            <a:r>
              <a:rPr lang="en"/>
              <a:t>✅ Click on 'Present with Slido' and the poll will launch automatically when you get to this slide.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a04b6d8844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3a04b6d8844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a200f4f1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a200f4f1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a200f4f19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3a200f4f19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5c5f7fb53d_1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25c5f7fb53d_1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39965a3ed6a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39965a3ed6a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a04b6d884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a04b6d88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Credit this presentation - https://docs.google.com/presentation/d/1Vj99_9DtVN60nViS94ytoTW3GnrboOTq4_wPEbzoN5c/edit?slide=id.g34182186313_0_629#slide=id.g34182186313_0_629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135e18421cc_1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135e18421cc_1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SLIDES_API363509729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SLIDES_API36350972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📣 This is Slido interaction slide, please don't delete it.</a:t>
            </a:r>
            <a:br>
              <a:rPr lang="en"/>
            </a:br>
            <a:r>
              <a:rPr lang="en"/>
              <a:t>✅ Click on 'Present with Slido' and the poll will launch automatically when you get to this slide.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a04b6d8844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a04b6d884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a200f4f19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a200f4f19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a04b6d8844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a04b6d8844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a21cf8d16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a21cf8d16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a04b6d8844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a04b6d8844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a04b6d8844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a04b6d8844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713225" y="1324850"/>
            <a:ext cx="3503700" cy="19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713225" y="3722975"/>
            <a:ext cx="23538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hasCustomPrompt="1" type="title"/>
          </p:nvPr>
        </p:nvSpPr>
        <p:spPr>
          <a:xfrm>
            <a:off x="713250" y="1621458"/>
            <a:ext cx="5568000" cy="107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2" name="Google Shape;52;p11"/>
          <p:cNvSpPr txBox="1"/>
          <p:nvPr>
            <p:ph idx="1" type="subTitle"/>
          </p:nvPr>
        </p:nvSpPr>
        <p:spPr>
          <a:xfrm>
            <a:off x="713225" y="3157349"/>
            <a:ext cx="3059400" cy="72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719976" y="2342337"/>
            <a:ext cx="230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2" type="subTitle"/>
          </p:nvPr>
        </p:nvSpPr>
        <p:spPr>
          <a:xfrm>
            <a:off x="3419247" y="2342337"/>
            <a:ext cx="230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3" type="subTitle"/>
          </p:nvPr>
        </p:nvSpPr>
        <p:spPr>
          <a:xfrm>
            <a:off x="719976" y="4004337"/>
            <a:ext cx="230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4" type="subTitle"/>
          </p:nvPr>
        </p:nvSpPr>
        <p:spPr>
          <a:xfrm>
            <a:off x="3419247" y="4004337"/>
            <a:ext cx="230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5" type="subTitle"/>
          </p:nvPr>
        </p:nvSpPr>
        <p:spPr>
          <a:xfrm>
            <a:off x="6118524" y="2342337"/>
            <a:ext cx="230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6" type="subTitle"/>
          </p:nvPr>
        </p:nvSpPr>
        <p:spPr>
          <a:xfrm>
            <a:off x="6118524" y="4004337"/>
            <a:ext cx="230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hasCustomPrompt="1" idx="7" type="title"/>
          </p:nvPr>
        </p:nvSpPr>
        <p:spPr>
          <a:xfrm>
            <a:off x="719976" y="1477425"/>
            <a:ext cx="7347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Heebo"/>
                <a:ea typeface="Heebo"/>
                <a:cs typeface="Heebo"/>
                <a:sym typeface="Heeb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3" name="Google Shape;63;p13"/>
          <p:cNvSpPr txBox="1"/>
          <p:nvPr>
            <p:ph hasCustomPrompt="1" idx="8" type="title"/>
          </p:nvPr>
        </p:nvSpPr>
        <p:spPr>
          <a:xfrm>
            <a:off x="719976" y="3139423"/>
            <a:ext cx="7347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Heebo"/>
                <a:ea typeface="Heebo"/>
                <a:cs typeface="Heebo"/>
                <a:sym typeface="Heeb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4" name="Google Shape;64;p13"/>
          <p:cNvSpPr txBox="1"/>
          <p:nvPr>
            <p:ph hasCustomPrompt="1" idx="9" type="title"/>
          </p:nvPr>
        </p:nvSpPr>
        <p:spPr>
          <a:xfrm>
            <a:off x="3419247" y="1477425"/>
            <a:ext cx="7347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Heebo"/>
                <a:ea typeface="Heebo"/>
                <a:cs typeface="Heebo"/>
                <a:sym typeface="Heeb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/>
          <p:nvPr>
            <p:ph hasCustomPrompt="1" idx="13" type="title"/>
          </p:nvPr>
        </p:nvSpPr>
        <p:spPr>
          <a:xfrm>
            <a:off x="3419247" y="3139423"/>
            <a:ext cx="7347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Heebo"/>
                <a:ea typeface="Heebo"/>
                <a:cs typeface="Heebo"/>
                <a:sym typeface="Heeb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/>
          <p:nvPr>
            <p:ph hasCustomPrompt="1" idx="14" type="title"/>
          </p:nvPr>
        </p:nvSpPr>
        <p:spPr>
          <a:xfrm>
            <a:off x="6118526" y="1477425"/>
            <a:ext cx="7347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Heebo"/>
                <a:ea typeface="Heebo"/>
                <a:cs typeface="Heebo"/>
                <a:sym typeface="Heeb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/>
          <p:nvPr>
            <p:ph hasCustomPrompt="1" idx="15" type="title"/>
          </p:nvPr>
        </p:nvSpPr>
        <p:spPr>
          <a:xfrm>
            <a:off x="6118526" y="3139423"/>
            <a:ext cx="7347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Heebo"/>
                <a:ea typeface="Heebo"/>
                <a:cs typeface="Heebo"/>
                <a:sym typeface="Heeb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/>
          <p:nvPr>
            <p:ph idx="16" type="subTitle"/>
          </p:nvPr>
        </p:nvSpPr>
        <p:spPr>
          <a:xfrm>
            <a:off x="719976" y="2085150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69" name="Google Shape;69;p13"/>
          <p:cNvSpPr txBox="1"/>
          <p:nvPr>
            <p:ph idx="17" type="subTitle"/>
          </p:nvPr>
        </p:nvSpPr>
        <p:spPr>
          <a:xfrm>
            <a:off x="3419247" y="2085150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70" name="Google Shape;70;p13"/>
          <p:cNvSpPr txBox="1"/>
          <p:nvPr>
            <p:ph idx="18" type="subTitle"/>
          </p:nvPr>
        </p:nvSpPr>
        <p:spPr>
          <a:xfrm>
            <a:off x="6118524" y="2085150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71" name="Google Shape;71;p13"/>
          <p:cNvSpPr txBox="1"/>
          <p:nvPr>
            <p:ph idx="19" type="subTitle"/>
          </p:nvPr>
        </p:nvSpPr>
        <p:spPr>
          <a:xfrm>
            <a:off x="719976" y="3747225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72" name="Google Shape;72;p13"/>
          <p:cNvSpPr txBox="1"/>
          <p:nvPr>
            <p:ph idx="20" type="subTitle"/>
          </p:nvPr>
        </p:nvSpPr>
        <p:spPr>
          <a:xfrm>
            <a:off x="3419247" y="3747225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73" name="Google Shape;73;p13"/>
          <p:cNvSpPr txBox="1"/>
          <p:nvPr>
            <p:ph idx="21" type="subTitle"/>
          </p:nvPr>
        </p:nvSpPr>
        <p:spPr>
          <a:xfrm>
            <a:off x="6118524" y="3747225"/>
            <a:ext cx="23055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>
            <a:off x="726611" y="3652488"/>
            <a:ext cx="43602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14"/>
          <p:cNvSpPr txBox="1"/>
          <p:nvPr>
            <p:ph idx="1" type="subTitle"/>
          </p:nvPr>
        </p:nvSpPr>
        <p:spPr>
          <a:xfrm>
            <a:off x="726600" y="1661383"/>
            <a:ext cx="5259300" cy="189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720000" y="1077450"/>
            <a:ext cx="3223200" cy="163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" type="subTitle"/>
          </p:nvPr>
        </p:nvSpPr>
        <p:spPr>
          <a:xfrm>
            <a:off x="720000" y="3073350"/>
            <a:ext cx="3223200" cy="9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5"/>
          <p:cNvSpPr/>
          <p:nvPr>
            <p:ph idx="2" type="pic"/>
          </p:nvPr>
        </p:nvSpPr>
        <p:spPr>
          <a:xfrm>
            <a:off x="4352925" y="0"/>
            <a:ext cx="4791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16"/>
          <p:cNvGrpSpPr/>
          <p:nvPr/>
        </p:nvGrpSpPr>
        <p:grpSpPr>
          <a:xfrm>
            <a:off x="2873" y="-4156"/>
            <a:ext cx="9156707" cy="5195331"/>
            <a:chOff x="2873" y="-4156"/>
            <a:chExt cx="9156707" cy="5195331"/>
          </a:xfrm>
        </p:grpSpPr>
        <p:sp>
          <p:nvSpPr>
            <p:cNvPr id="83" name="Google Shape;83;p16"/>
            <p:cNvSpPr/>
            <p:nvPr/>
          </p:nvSpPr>
          <p:spPr>
            <a:xfrm>
              <a:off x="2873" y="-4156"/>
              <a:ext cx="1873445" cy="1809665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4" name="Google Shape;84;p16"/>
            <p:cNvGrpSpPr/>
            <p:nvPr/>
          </p:nvGrpSpPr>
          <p:grpSpPr>
            <a:xfrm flipH="1" rot="-5400000">
              <a:off x="7644618" y="3676213"/>
              <a:ext cx="1572210" cy="1457714"/>
              <a:chOff x="4276575" y="600075"/>
              <a:chExt cx="4972200" cy="4610100"/>
            </a:xfrm>
          </p:grpSpPr>
          <p:cxnSp>
            <p:nvCxnSpPr>
              <p:cNvPr id="85" name="Google Shape;85;p16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6" name="Google Shape;86;p16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7" name="Google Shape;87;p16"/>
          <p:cNvSpPr txBox="1"/>
          <p:nvPr>
            <p:ph type="title"/>
          </p:nvPr>
        </p:nvSpPr>
        <p:spPr>
          <a:xfrm>
            <a:off x="903145" y="1311538"/>
            <a:ext cx="2759700" cy="108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88" name="Google Shape;88;p16"/>
          <p:cNvSpPr txBox="1"/>
          <p:nvPr>
            <p:ph idx="1" type="subTitle"/>
          </p:nvPr>
        </p:nvSpPr>
        <p:spPr>
          <a:xfrm>
            <a:off x="903145" y="2857863"/>
            <a:ext cx="2759700" cy="9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_2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7"/>
          <p:cNvGrpSpPr/>
          <p:nvPr/>
        </p:nvGrpSpPr>
        <p:grpSpPr>
          <a:xfrm>
            <a:off x="-19989" y="-63301"/>
            <a:ext cx="9179568" cy="5206851"/>
            <a:chOff x="-19989" y="-63301"/>
            <a:chExt cx="9179568" cy="5206851"/>
          </a:xfrm>
        </p:grpSpPr>
        <p:sp>
          <p:nvSpPr>
            <p:cNvPr id="91" name="Google Shape;91;p17"/>
            <p:cNvSpPr/>
            <p:nvPr/>
          </p:nvSpPr>
          <p:spPr>
            <a:xfrm rot="10800000">
              <a:off x="7808563" y="3838477"/>
              <a:ext cx="1351016" cy="1305073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2" name="Google Shape;92;p17"/>
            <p:cNvGrpSpPr/>
            <p:nvPr/>
          </p:nvGrpSpPr>
          <p:grpSpPr>
            <a:xfrm flipH="1" rot="5400000">
              <a:off x="-107527" y="24237"/>
              <a:ext cx="2404059" cy="2228983"/>
              <a:chOff x="4276575" y="600075"/>
              <a:chExt cx="4972200" cy="4610100"/>
            </a:xfrm>
          </p:grpSpPr>
          <p:cxnSp>
            <p:nvCxnSpPr>
              <p:cNvPr id="93" name="Google Shape;93;p17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4" name="Google Shape;94;p17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5" name="Google Shape;95;p17"/>
          <p:cNvSpPr txBox="1"/>
          <p:nvPr>
            <p:ph type="title"/>
          </p:nvPr>
        </p:nvSpPr>
        <p:spPr>
          <a:xfrm>
            <a:off x="1353963" y="1742800"/>
            <a:ext cx="3522600" cy="6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96" name="Google Shape;96;p17"/>
          <p:cNvSpPr txBox="1"/>
          <p:nvPr>
            <p:ph idx="1" type="subTitle"/>
          </p:nvPr>
        </p:nvSpPr>
        <p:spPr>
          <a:xfrm>
            <a:off x="1353963" y="2860875"/>
            <a:ext cx="3522600" cy="8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4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8"/>
          <p:cNvGrpSpPr/>
          <p:nvPr/>
        </p:nvGrpSpPr>
        <p:grpSpPr>
          <a:xfrm>
            <a:off x="7676943" y="-4150"/>
            <a:ext cx="1572210" cy="5214548"/>
            <a:chOff x="7676943" y="-4150"/>
            <a:chExt cx="1572210" cy="5214548"/>
          </a:xfrm>
        </p:grpSpPr>
        <p:sp>
          <p:nvSpPr>
            <p:cNvPr id="99" name="Google Shape;99;p18"/>
            <p:cNvSpPr/>
            <p:nvPr/>
          </p:nvSpPr>
          <p:spPr>
            <a:xfrm flipH="1">
              <a:off x="7927375" y="-4150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0" name="Google Shape;100;p18"/>
            <p:cNvGrpSpPr/>
            <p:nvPr/>
          </p:nvGrpSpPr>
          <p:grpSpPr>
            <a:xfrm>
              <a:off x="7676943" y="3752684"/>
              <a:ext cx="1572210" cy="1457714"/>
              <a:chOff x="4276575" y="600075"/>
              <a:chExt cx="4972200" cy="4610100"/>
            </a:xfrm>
          </p:grpSpPr>
          <p:cxnSp>
            <p:nvCxnSpPr>
              <p:cNvPr id="101" name="Google Shape;101;p18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2" name="Google Shape;102;p18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3" name="Google Shape;103;p18"/>
          <p:cNvSpPr txBox="1"/>
          <p:nvPr>
            <p:ph type="title"/>
          </p:nvPr>
        </p:nvSpPr>
        <p:spPr>
          <a:xfrm>
            <a:off x="5366588" y="1830975"/>
            <a:ext cx="29283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04" name="Google Shape;104;p18"/>
          <p:cNvSpPr txBox="1"/>
          <p:nvPr>
            <p:ph idx="1" type="subTitle"/>
          </p:nvPr>
        </p:nvSpPr>
        <p:spPr>
          <a:xfrm>
            <a:off x="5366588" y="2860875"/>
            <a:ext cx="2928300" cy="10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4_1_1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720000" y="1215750"/>
            <a:ext cx="4053600" cy="142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naheim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9pPr>
          </a:lstStyle>
          <a:p/>
        </p:txBody>
      </p:sp>
      <p:sp>
        <p:nvSpPr>
          <p:cNvPr id="107" name="Google Shape;107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oogle Shape;109;p20"/>
          <p:cNvGrpSpPr/>
          <p:nvPr/>
        </p:nvGrpSpPr>
        <p:grpSpPr>
          <a:xfrm>
            <a:off x="7676943" y="-4150"/>
            <a:ext cx="1572210" cy="5214548"/>
            <a:chOff x="7676943" y="-4150"/>
            <a:chExt cx="1572210" cy="5214548"/>
          </a:xfrm>
        </p:grpSpPr>
        <p:sp>
          <p:nvSpPr>
            <p:cNvPr id="110" name="Google Shape;110;p20"/>
            <p:cNvSpPr/>
            <p:nvPr/>
          </p:nvSpPr>
          <p:spPr>
            <a:xfrm flipH="1">
              <a:off x="7927375" y="-4150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1" name="Google Shape;111;p20"/>
            <p:cNvGrpSpPr/>
            <p:nvPr/>
          </p:nvGrpSpPr>
          <p:grpSpPr>
            <a:xfrm>
              <a:off x="7676943" y="3752684"/>
              <a:ext cx="1572210" cy="1457714"/>
              <a:chOff x="4276575" y="600075"/>
              <a:chExt cx="4972200" cy="4610100"/>
            </a:xfrm>
          </p:grpSpPr>
          <p:cxnSp>
            <p:nvCxnSpPr>
              <p:cNvPr id="112" name="Google Shape;112;p20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3" name="Google Shape;113;p20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4" name="Google Shape;114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15" name="Google Shape;115;p20"/>
          <p:cNvSpPr txBox="1"/>
          <p:nvPr>
            <p:ph idx="1" type="subTitle"/>
          </p:nvPr>
        </p:nvSpPr>
        <p:spPr>
          <a:xfrm>
            <a:off x="4279867" y="2980825"/>
            <a:ext cx="2856000" cy="10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0"/>
          <p:cNvSpPr txBox="1"/>
          <p:nvPr>
            <p:ph idx="2" type="subTitle"/>
          </p:nvPr>
        </p:nvSpPr>
        <p:spPr>
          <a:xfrm>
            <a:off x="721542" y="2980825"/>
            <a:ext cx="2856000" cy="10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0"/>
          <p:cNvSpPr txBox="1"/>
          <p:nvPr>
            <p:ph idx="3" type="subTitle"/>
          </p:nvPr>
        </p:nvSpPr>
        <p:spPr>
          <a:xfrm>
            <a:off x="721542" y="2590800"/>
            <a:ext cx="2856000" cy="46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18" name="Google Shape;118;p20"/>
          <p:cNvSpPr txBox="1"/>
          <p:nvPr>
            <p:ph idx="4" type="subTitle"/>
          </p:nvPr>
        </p:nvSpPr>
        <p:spPr>
          <a:xfrm>
            <a:off x="4279870" y="2590800"/>
            <a:ext cx="2856000" cy="46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2173950" y="2262000"/>
            <a:ext cx="4074300" cy="8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2173950" y="1175425"/>
            <a:ext cx="1271700" cy="9711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latin typeface="Heebo"/>
                <a:ea typeface="Heebo"/>
                <a:cs typeface="Heebo"/>
                <a:sym typeface="Heeb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173950" y="3471925"/>
            <a:ext cx="2677800" cy="6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21"/>
          <p:cNvGrpSpPr/>
          <p:nvPr/>
        </p:nvGrpSpPr>
        <p:grpSpPr>
          <a:xfrm>
            <a:off x="2880" y="-51764"/>
            <a:ext cx="9156700" cy="5195314"/>
            <a:chOff x="2880" y="-51764"/>
            <a:chExt cx="9156700" cy="5195314"/>
          </a:xfrm>
        </p:grpSpPr>
        <p:sp>
          <p:nvSpPr>
            <p:cNvPr id="121" name="Google Shape;121;p21"/>
            <p:cNvSpPr/>
            <p:nvPr/>
          </p:nvSpPr>
          <p:spPr>
            <a:xfrm flipH="1" rot="10800000">
              <a:off x="2880" y="3949804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2" name="Google Shape;122;p21"/>
            <p:cNvGrpSpPr/>
            <p:nvPr/>
          </p:nvGrpSpPr>
          <p:grpSpPr>
            <a:xfrm rot="-5400000">
              <a:off x="7644618" y="5484"/>
              <a:ext cx="1572210" cy="1457714"/>
              <a:chOff x="4276575" y="600075"/>
              <a:chExt cx="4972200" cy="4610100"/>
            </a:xfrm>
          </p:grpSpPr>
          <p:cxnSp>
            <p:nvCxnSpPr>
              <p:cNvPr id="123" name="Google Shape;123;p21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24" name="Google Shape;124;p21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26" name="Google Shape;126;p21"/>
          <p:cNvSpPr txBox="1"/>
          <p:nvPr>
            <p:ph idx="1" type="subTitle"/>
          </p:nvPr>
        </p:nvSpPr>
        <p:spPr>
          <a:xfrm>
            <a:off x="4825775" y="1667625"/>
            <a:ext cx="3509100" cy="24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1"/>
          <p:cNvSpPr txBox="1"/>
          <p:nvPr>
            <p:ph idx="2" type="subTitle"/>
          </p:nvPr>
        </p:nvSpPr>
        <p:spPr>
          <a:xfrm>
            <a:off x="773775" y="1667625"/>
            <a:ext cx="3509100" cy="24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TITLE_AND_TWO_COLUMNS_1_1_2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30" name="Google Shape;130;p22"/>
          <p:cNvSpPr txBox="1"/>
          <p:nvPr>
            <p:ph idx="1" type="subTitle"/>
          </p:nvPr>
        </p:nvSpPr>
        <p:spPr>
          <a:xfrm>
            <a:off x="4571850" y="1889500"/>
            <a:ext cx="3852000" cy="113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naheim"/>
              <a:buChar char="●"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9pPr>
          </a:lstStyle>
          <a:p/>
        </p:txBody>
      </p:sp>
      <p:sp>
        <p:nvSpPr>
          <p:cNvPr id="131" name="Google Shape;131;p22"/>
          <p:cNvSpPr txBox="1"/>
          <p:nvPr>
            <p:ph idx="2" type="subTitle"/>
          </p:nvPr>
        </p:nvSpPr>
        <p:spPr>
          <a:xfrm>
            <a:off x="720000" y="1286625"/>
            <a:ext cx="3852000" cy="25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naheim"/>
              <a:buChar char="●"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9pPr>
          </a:lstStyle>
          <a:p/>
        </p:txBody>
      </p:sp>
      <p:sp>
        <p:nvSpPr>
          <p:cNvPr id="132" name="Google Shape;132;p22"/>
          <p:cNvSpPr/>
          <p:nvPr/>
        </p:nvSpPr>
        <p:spPr>
          <a:xfrm flipH="1">
            <a:off x="7927375" y="-4150"/>
            <a:ext cx="1235905" cy="1193746"/>
          </a:xfrm>
          <a:custGeom>
            <a:rect b="b" l="l" r="r" t="t"/>
            <a:pathLst>
              <a:path extrusionOk="0" h="107303" w="107330">
                <a:moveTo>
                  <a:pt x="1" y="1"/>
                </a:moveTo>
                <a:lnTo>
                  <a:pt x="1" y="107303"/>
                </a:lnTo>
                <a:lnTo>
                  <a:pt x="10733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23"/>
          <p:cNvGrpSpPr/>
          <p:nvPr/>
        </p:nvGrpSpPr>
        <p:grpSpPr>
          <a:xfrm>
            <a:off x="-33759" y="-4150"/>
            <a:ext cx="9197039" cy="5222446"/>
            <a:chOff x="-33759" y="-4150"/>
            <a:chExt cx="9197039" cy="5222446"/>
          </a:xfrm>
        </p:grpSpPr>
        <p:sp>
          <p:nvSpPr>
            <p:cNvPr id="135" name="Google Shape;135;p23"/>
            <p:cNvSpPr/>
            <p:nvPr/>
          </p:nvSpPr>
          <p:spPr>
            <a:xfrm flipH="1">
              <a:off x="7927375" y="-4150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6" name="Google Shape;136;p23"/>
            <p:cNvGrpSpPr/>
            <p:nvPr/>
          </p:nvGrpSpPr>
          <p:grpSpPr>
            <a:xfrm rot="5400000">
              <a:off x="-91007" y="3703334"/>
              <a:ext cx="1572210" cy="1457714"/>
              <a:chOff x="4276575" y="600075"/>
              <a:chExt cx="4972200" cy="4610100"/>
            </a:xfrm>
          </p:grpSpPr>
          <p:cxnSp>
            <p:nvCxnSpPr>
              <p:cNvPr id="137" name="Google Shape;137;p23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8" name="Google Shape;138;p23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39" name="Google Shape;139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40" name="Google Shape;140;p23"/>
          <p:cNvSpPr txBox="1"/>
          <p:nvPr>
            <p:ph idx="1" type="subTitle"/>
          </p:nvPr>
        </p:nvSpPr>
        <p:spPr>
          <a:xfrm>
            <a:off x="722867" y="2974001"/>
            <a:ext cx="2091000" cy="7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3"/>
          <p:cNvSpPr txBox="1"/>
          <p:nvPr>
            <p:ph idx="2" type="subTitle"/>
          </p:nvPr>
        </p:nvSpPr>
        <p:spPr>
          <a:xfrm>
            <a:off x="3311742" y="2974001"/>
            <a:ext cx="2091000" cy="7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3"/>
          <p:cNvSpPr txBox="1"/>
          <p:nvPr>
            <p:ph idx="3" type="subTitle"/>
          </p:nvPr>
        </p:nvSpPr>
        <p:spPr>
          <a:xfrm>
            <a:off x="5900617" y="2974001"/>
            <a:ext cx="2091000" cy="7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3"/>
          <p:cNvSpPr txBox="1"/>
          <p:nvPr>
            <p:ph idx="4" type="subTitle"/>
          </p:nvPr>
        </p:nvSpPr>
        <p:spPr>
          <a:xfrm>
            <a:off x="722867" y="2519426"/>
            <a:ext cx="2091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44" name="Google Shape;144;p23"/>
          <p:cNvSpPr txBox="1"/>
          <p:nvPr>
            <p:ph idx="5" type="subTitle"/>
          </p:nvPr>
        </p:nvSpPr>
        <p:spPr>
          <a:xfrm>
            <a:off x="3311742" y="2519426"/>
            <a:ext cx="2091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45" name="Google Shape;145;p23"/>
          <p:cNvSpPr txBox="1"/>
          <p:nvPr>
            <p:ph idx="6" type="subTitle"/>
          </p:nvPr>
        </p:nvSpPr>
        <p:spPr>
          <a:xfrm>
            <a:off x="5900617" y="2519426"/>
            <a:ext cx="2091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48" name="Google Shape;148;p24"/>
          <p:cNvSpPr txBox="1"/>
          <p:nvPr>
            <p:ph idx="1" type="subTitle"/>
          </p:nvPr>
        </p:nvSpPr>
        <p:spPr>
          <a:xfrm>
            <a:off x="719838" y="1963651"/>
            <a:ext cx="197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4"/>
          <p:cNvSpPr txBox="1"/>
          <p:nvPr>
            <p:ph idx="2" type="subTitle"/>
          </p:nvPr>
        </p:nvSpPr>
        <p:spPr>
          <a:xfrm>
            <a:off x="3493139" y="1963651"/>
            <a:ext cx="197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4"/>
          <p:cNvSpPr txBox="1"/>
          <p:nvPr>
            <p:ph idx="3" type="subTitle"/>
          </p:nvPr>
        </p:nvSpPr>
        <p:spPr>
          <a:xfrm>
            <a:off x="719838" y="3561975"/>
            <a:ext cx="197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4" type="subTitle"/>
          </p:nvPr>
        </p:nvSpPr>
        <p:spPr>
          <a:xfrm>
            <a:off x="3493139" y="3561975"/>
            <a:ext cx="197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5" type="subTitle"/>
          </p:nvPr>
        </p:nvSpPr>
        <p:spPr>
          <a:xfrm>
            <a:off x="719838" y="1593048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53" name="Google Shape;153;p24"/>
          <p:cNvSpPr txBox="1"/>
          <p:nvPr>
            <p:ph idx="6" type="subTitle"/>
          </p:nvPr>
        </p:nvSpPr>
        <p:spPr>
          <a:xfrm>
            <a:off x="719838" y="3191450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54" name="Google Shape;154;p24"/>
          <p:cNvSpPr txBox="1"/>
          <p:nvPr>
            <p:ph idx="7" type="subTitle"/>
          </p:nvPr>
        </p:nvSpPr>
        <p:spPr>
          <a:xfrm>
            <a:off x="3493138" y="1593048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55" name="Google Shape;155;p24"/>
          <p:cNvSpPr txBox="1"/>
          <p:nvPr>
            <p:ph idx="8" type="subTitle"/>
          </p:nvPr>
        </p:nvSpPr>
        <p:spPr>
          <a:xfrm>
            <a:off x="3493138" y="3191450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25"/>
          <p:cNvGrpSpPr/>
          <p:nvPr/>
        </p:nvGrpSpPr>
        <p:grpSpPr>
          <a:xfrm>
            <a:off x="2880" y="-51764"/>
            <a:ext cx="9156700" cy="5195314"/>
            <a:chOff x="2880" y="-51764"/>
            <a:chExt cx="9156700" cy="5195314"/>
          </a:xfrm>
        </p:grpSpPr>
        <p:sp>
          <p:nvSpPr>
            <p:cNvPr id="158" name="Google Shape;158;p25"/>
            <p:cNvSpPr/>
            <p:nvPr/>
          </p:nvSpPr>
          <p:spPr>
            <a:xfrm flipH="1" rot="10800000">
              <a:off x="2880" y="3949804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9" name="Google Shape;159;p25"/>
            <p:cNvGrpSpPr/>
            <p:nvPr/>
          </p:nvGrpSpPr>
          <p:grpSpPr>
            <a:xfrm rot="-5400000">
              <a:off x="7644618" y="5484"/>
              <a:ext cx="1572210" cy="1457714"/>
              <a:chOff x="4276575" y="600075"/>
              <a:chExt cx="4972200" cy="4610100"/>
            </a:xfrm>
          </p:grpSpPr>
          <p:cxnSp>
            <p:nvCxnSpPr>
              <p:cNvPr id="160" name="Google Shape;160;p25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1" name="Google Shape;161;p25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2" name="Google Shape;162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63" name="Google Shape;163;p25"/>
          <p:cNvSpPr txBox="1"/>
          <p:nvPr>
            <p:ph idx="1" type="subTitle"/>
          </p:nvPr>
        </p:nvSpPr>
        <p:spPr>
          <a:xfrm>
            <a:off x="731600" y="1942474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25"/>
          <p:cNvSpPr txBox="1"/>
          <p:nvPr>
            <p:ph idx="2" type="subTitle"/>
          </p:nvPr>
        </p:nvSpPr>
        <p:spPr>
          <a:xfrm>
            <a:off x="3201448" y="1942474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25"/>
          <p:cNvSpPr txBox="1"/>
          <p:nvPr>
            <p:ph idx="3" type="subTitle"/>
          </p:nvPr>
        </p:nvSpPr>
        <p:spPr>
          <a:xfrm>
            <a:off x="731600" y="3644815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5"/>
          <p:cNvSpPr txBox="1"/>
          <p:nvPr>
            <p:ph idx="4" type="subTitle"/>
          </p:nvPr>
        </p:nvSpPr>
        <p:spPr>
          <a:xfrm>
            <a:off x="3201448" y="3644815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5"/>
          <p:cNvSpPr txBox="1"/>
          <p:nvPr>
            <p:ph idx="5" type="subTitle"/>
          </p:nvPr>
        </p:nvSpPr>
        <p:spPr>
          <a:xfrm>
            <a:off x="5671297" y="1942474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5"/>
          <p:cNvSpPr txBox="1"/>
          <p:nvPr>
            <p:ph idx="6" type="subTitle"/>
          </p:nvPr>
        </p:nvSpPr>
        <p:spPr>
          <a:xfrm>
            <a:off x="5671297" y="3644815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25"/>
          <p:cNvSpPr txBox="1"/>
          <p:nvPr>
            <p:ph idx="7" type="subTitle"/>
          </p:nvPr>
        </p:nvSpPr>
        <p:spPr>
          <a:xfrm>
            <a:off x="730105" y="1680988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70" name="Google Shape;170;p25"/>
          <p:cNvSpPr txBox="1"/>
          <p:nvPr>
            <p:ph idx="8" type="subTitle"/>
          </p:nvPr>
        </p:nvSpPr>
        <p:spPr>
          <a:xfrm>
            <a:off x="3199950" y="1680988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71" name="Google Shape;171;p25"/>
          <p:cNvSpPr txBox="1"/>
          <p:nvPr>
            <p:ph idx="9" type="subTitle"/>
          </p:nvPr>
        </p:nvSpPr>
        <p:spPr>
          <a:xfrm>
            <a:off x="5669795" y="1680988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72" name="Google Shape;172;p25"/>
          <p:cNvSpPr txBox="1"/>
          <p:nvPr>
            <p:ph idx="13" type="subTitle"/>
          </p:nvPr>
        </p:nvSpPr>
        <p:spPr>
          <a:xfrm>
            <a:off x="730105" y="3382191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73" name="Google Shape;173;p25"/>
          <p:cNvSpPr txBox="1"/>
          <p:nvPr>
            <p:ph idx="14" type="subTitle"/>
          </p:nvPr>
        </p:nvSpPr>
        <p:spPr>
          <a:xfrm>
            <a:off x="3199950" y="3382191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74" name="Google Shape;174;p25"/>
          <p:cNvSpPr txBox="1"/>
          <p:nvPr>
            <p:ph idx="15" type="subTitle"/>
          </p:nvPr>
        </p:nvSpPr>
        <p:spPr>
          <a:xfrm>
            <a:off x="5669795" y="3382191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hasCustomPrompt="1" type="title"/>
          </p:nvPr>
        </p:nvSpPr>
        <p:spPr>
          <a:xfrm>
            <a:off x="3900000" y="706175"/>
            <a:ext cx="42567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77" name="Google Shape;177;p26"/>
          <p:cNvSpPr txBox="1"/>
          <p:nvPr>
            <p:ph idx="1" type="subTitle"/>
          </p:nvPr>
        </p:nvSpPr>
        <p:spPr>
          <a:xfrm>
            <a:off x="3900000" y="1464175"/>
            <a:ext cx="4256700" cy="3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78" name="Google Shape;178;p26"/>
          <p:cNvSpPr txBox="1"/>
          <p:nvPr>
            <p:ph hasCustomPrompt="1" idx="2" type="title"/>
          </p:nvPr>
        </p:nvSpPr>
        <p:spPr>
          <a:xfrm>
            <a:off x="3900000" y="2003879"/>
            <a:ext cx="42567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79" name="Google Shape;179;p26"/>
          <p:cNvSpPr txBox="1"/>
          <p:nvPr>
            <p:ph idx="3" type="subTitle"/>
          </p:nvPr>
        </p:nvSpPr>
        <p:spPr>
          <a:xfrm>
            <a:off x="3900000" y="2764450"/>
            <a:ext cx="4256700" cy="3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80" name="Google Shape;180;p26"/>
          <p:cNvSpPr txBox="1"/>
          <p:nvPr>
            <p:ph hasCustomPrompt="1" idx="4" type="title"/>
          </p:nvPr>
        </p:nvSpPr>
        <p:spPr>
          <a:xfrm>
            <a:off x="3900000" y="3301584"/>
            <a:ext cx="42567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1" name="Google Shape;181;p26"/>
          <p:cNvSpPr txBox="1"/>
          <p:nvPr>
            <p:ph idx="5" type="subTitle"/>
          </p:nvPr>
        </p:nvSpPr>
        <p:spPr>
          <a:xfrm>
            <a:off x="3900000" y="4064726"/>
            <a:ext cx="4256700" cy="3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8_1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27"/>
          <p:cNvGrpSpPr/>
          <p:nvPr/>
        </p:nvGrpSpPr>
        <p:grpSpPr>
          <a:xfrm>
            <a:off x="2880" y="-51764"/>
            <a:ext cx="9156700" cy="5195314"/>
            <a:chOff x="2880" y="-51764"/>
            <a:chExt cx="9156700" cy="5195314"/>
          </a:xfrm>
        </p:grpSpPr>
        <p:sp>
          <p:nvSpPr>
            <p:cNvPr id="184" name="Google Shape;184;p27"/>
            <p:cNvSpPr/>
            <p:nvPr/>
          </p:nvSpPr>
          <p:spPr>
            <a:xfrm flipH="1" rot="10800000">
              <a:off x="2880" y="3949804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5" name="Google Shape;185;p27"/>
            <p:cNvGrpSpPr/>
            <p:nvPr/>
          </p:nvGrpSpPr>
          <p:grpSpPr>
            <a:xfrm rot="-5400000">
              <a:off x="7644618" y="5484"/>
              <a:ext cx="1572210" cy="1457714"/>
              <a:chOff x="4276575" y="600075"/>
              <a:chExt cx="4972200" cy="4610100"/>
            </a:xfrm>
          </p:grpSpPr>
          <p:cxnSp>
            <p:nvCxnSpPr>
              <p:cNvPr id="186" name="Google Shape;186;p27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87" name="Google Shape;187;p27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8" name="Google Shape;188;p27"/>
          <p:cNvSpPr txBox="1"/>
          <p:nvPr>
            <p:ph hasCustomPrompt="1" type="title"/>
          </p:nvPr>
        </p:nvSpPr>
        <p:spPr>
          <a:xfrm>
            <a:off x="1339598" y="1398200"/>
            <a:ext cx="1398900" cy="538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9" name="Google Shape;189;p27"/>
          <p:cNvSpPr txBox="1"/>
          <p:nvPr>
            <p:ph idx="1" type="subTitle"/>
          </p:nvPr>
        </p:nvSpPr>
        <p:spPr>
          <a:xfrm>
            <a:off x="952448" y="3800625"/>
            <a:ext cx="2173200" cy="7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90" name="Google Shape;190;p27"/>
          <p:cNvSpPr txBox="1"/>
          <p:nvPr>
            <p:ph idx="2" type="subTitle"/>
          </p:nvPr>
        </p:nvSpPr>
        <p:spPr>
          <a:xfrm>
            <a:off x="952448" y="3368550"/>
            <a:ext cx="2173200" cy="44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91" name="Google Shape;191;p27"/>
          <p:cNvSpPr txBox="1"/>
          <p:nvPr>
            <p:ph hasCustomPrompt="1" idx="3" type="title"/>
          </p:nvPr>
        </p:nvSpPr>
        <p:spPr>
          <a:xfrm>
            <a:off x="3873150" y="1398200"/>
            <a:ext cx="1397700" cy="538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92" name="Google Shape;192;p27"/>
          <p:cNvSpPr txBox="1"/>
          <p:nvPr>
            <p:ph idx="4" type="subTitle"/>
          </p:nvPr>
        </p:nvSpPr>
        <p:spPr>
          <a:xfrm>
            <a:off x="3485400" y="3800625"/>
            <a:ext cx="2173200" cy="7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93" name="Google Shape;193;p27"/>
          <p:cNvSpPr txBox="1"/>
          <p:nvPr>
            <p:ph idx="5" type="subTitle"/>
          </p:nvPr>
        </p:nvSpPr>
        <p:spPr>
          <a:xfrm>
            <a:off x="3485400" y="3368550"/>
            <a:ext cx="2173200" cy="44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94" name="Google Shape;194;p27"/>
          <p:cNvSpPr txBox="1"/>
          <p:nvPr>
            <p:ph hasCustomPrompt="1" idx="6" type="title"/>
          </p:nvPr>
        </p:nvSpPr>
        <p:spPr>
          <a:xfrm>
            <a:off x="6412498" y="1398200"/>
            <a:ext cx="1397700" cy="538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95" name="Google Shape;195;p27"/>
          <p:cNvSpPr txBox="1"/>
          <p:nvPr>
            <p:ph idx="7" type="subTitle"/>
          </p:nvPr>
        </p:nvSpPr>
        <p:spPr>
          <a:xfrm>
            <a:off x="6024748" y="3800625"/>
            <a:ext cx="2173200" cy="7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96" name="Google Shape;196;p27"/>
          <p:cNvSpPr txBox="1"/>
          <p:nvPr>
            <p:ph idx="8" type="subTitle"/>
          </p:nvPr>
        </p:nvSpPr>
        <p:spPr>
          <a:xfrm>
            <a:off x="6024748" y="3368550"/>
            <a:ext cx="2173200" cy="44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197" name="Google Shape;197;p27"/>
          <p:cNvSpPr txBox="1"/>
          <p:nvPr>
            <p:ph idx="9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0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grpSp>
        <p:nvGrpSpPr>
          <p:cNvPr id="200" name="Google Shape;200;p28"/>
          <p:cNvGrpSpPr/>
          <p:nvPr/>
        </p:nvGrpSpPr>
        <p:grpSpPr>
          <a:xfrm>
            <a:off x="7676943" y="-4150"/>
            <a:ext cx="1572210" cy="5214548"/>
            <a:chOff x="7676943" y="-4150"/>
            <a:chExt cx="1572210" cy="5214548"/>
          </a:xfrm>
        </p:grpSpPr>
        <p:sp>
          <p:nvSpPr>
            <p:cNvPr id="201" name="Google Shape;201;p28"/>
            <p:cNvSpPr/>
            <p:nvPr/>
          </p:nvSpPr>
          <p:spPr>
            <a:xfrm flipH="1">
              <a:off x="7927375" y="-4150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2" name="Google Shape;202;p28"/>
            <p:cNvGrpSpPr/>
            <p:nvPr/>
          </p:nvGrpSpPr>
          <p:grpSpPr>
            <a:xfrm>
              <a:off x="7676943" y="3752684"/>
              <a:ext cx="1572210" cy="1457714"/>
              <a:chOff x="4276575" y="600075"/>
              <a:chExt cx="4972200" cy="4610100"/>
            </a:xfrm>
          </p:grpSpPr>
          <p:cxnSp>
            <p:nvCxnSpPr>
              <p:cNvPr id="203" name="Google Shape;203;p28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4" name="Google Shape;204;p28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0_1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oogle Shape;206;p29"/>
          <p:cNvGrpSpPr/>
          <p:nvPr/>
        </p:nvGrpSpPr>
        <p:grpSpPr>
          <a:xfrm>
            <a:off x="-15634" y="-4150"/>
            <a:ext cx="9178914" cy="5195271"/>
            <a:chOff x="-15634" y="-4150"/>
            <a:chExt cx="9178914" cy="5195271"/>
          </a:xfrm>
        </p:grpSpPr>
        <p:grpSp>
          <p:nvGrpSpPr>
            <p:cNvPr id="207" name="Google Shape;207;p29"/>
            <p:cNvGrpSpPr/>
            <p:nvPr/>
          </p:nvGrpSpPr>
          <p:grpSpPr>
            <a:xfrm rot="5400000">
              <a:off x="-72882" y="3676159"/>
              <a:ext cx="1572210" cy="1457714"/>
              <a:chOff x="4276575" y="600075"/>
              <a:chExt cx="4972200" cy="4610100"/>
            </a:xfrm>
          </p:grpSpPr>
          <p:cxnSp>
            <p:nvCxnSpPr>
              <p:cNvPr id="208" name="Google Shape;208;p29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9" name="Google Shape;209;p29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10" name="Google Shape;210;p29"/>
            <p:cNvSpPr/>
            <p:nvPr/>
          </p:nvSpPr>
          <p:spPr>
            <a:xfrm flipH="1">
              <a:off x="7927375" y="-4150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" name="Google Shape;211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0_1_1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4" name="Google Shape;214;p30"/>
          <p:cNvSpPr/>
          <p:nvPr/>
        </p:nvSpPr>
        <p:spPr>
          <a:xfrm flipH="1">
            <a:off x="7590591" y="3741180"/>
            <a:ext cx="1620600" cy="145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720000" y="1215751"/>
            <a:ext cx="7704000" cy="37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/>
        </p:txBody>
      </p:sp>
      <p:grpSp>
        <p:nvGrpSpPr>
          <p:cNvPr id="18" name="Google Shape;18;p4"/>
          <p:cNvGrpSpPr/>
          <p:nvPr/>
        </p:nvGrpSpPr>
        <p:grpSpPr>
          <a:xfrm>
            <a:off x="7676943" y="3752684"/>
            <a:ext cx="1572210" cy="1457714"/>
            <a:chOff x="4276575" y="600075"/>
            <a:chExt cx="4972200" cy="4610100"/>
          </a:xfrm>
        </p:grpSpPr>
        <p:cxnSp>
          <p:nvCxnSpPr>
            <p:cNvPr id="19" name="Google Shape;19;p4"/>
            <p:cNvCxnSpPr/>
            <p:nvPr/>
          </p:nvCxnSpPr>
          <p:spPr>
            <a:xfrm flipH="1">
              <a:off x="4276575" y="600075"/>
              <a:ext cx="4972200" cy="46101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" name="Google Shape;20;p4"/>
            <p:cNvSpPr/>
            <p:nvPr/>
          </p:nvSpPr>
          <p:spPr>
            <a:xfrm flipH="1">
              <a:off x="4823819" y="1290676"/>
              <a:ext cx="4322700" cy="38910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/>
          <p:nvPr>
            <p:ph type="title"/>
          </p:nvPr>
        </p:nvSpPr>
        <p:spPr>
          <a:xfrm>
            <a:off x="747700" y="569950"/>
            <a:ext cx="3824400" cy="111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7" name="Google Shape;217;p31"/>
          <p:cNvSpPr txBox="1"/>
          <p:nvPr>
            <p:ph idx="1" type="subTitle"/>
          </p:nvPr>
        </p:nvSpPr>
        <p:spPr>
          <a:xfrm>
            <a:off x="747700" y="1637675"/>
            <a:ext cx="3824400" cy="9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31"/>
          <p:cNvSpPr txBox="1"/>
          <p:nvPr/>
        </p:nvSpPr>
        <p:spPr>
          <a:xfrm>
            <a:off x="747700" y="3535750"/>
            <a:ext cx="3824400" cy="6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CREDITS:</a:t>
            </a:r>
            <a:r>
              <a:rPr lang="en" sz="11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This presentation template was created by </a:t>
            </a:r>
            <a:r>
              <a:rPr b="1" lang="en" sz="1100" u="sng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, and includes icons by </a:t>
            </a:r>
            <a:r>
              <a:rPr b="1" lang="en" sz="1100" u="sng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, and infographics &amp; images by </a:t>
            </a:r>
            <a:r>
              <a:rPr b="1" lang="en" sz="1100" u="sng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100" u="sng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b="1" sz="1100" u="sng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" name="Google Shape;220;p32"/>
          <p:cNvGrpSpPr/>
          <p:nvPr/>
        </p:nvGrpSpPr>
        <p:grpSpPr>
          <a:xfrm>
            <a:off x="2661975" y="-142875"/>
            <a:ext cx="6491550" cy="5353050"/>
            <a:chOff x="2661975" y="-142875"/>
            <a:chExt cx="6491550" cy="5353050"/>
          </a:xfrm>
        </p:grpSpPr>
        <p:grpSp>
          <p:nvGrpSpPr>
            <p:cNvPr id="221" name="Google Shape;221;p32"/>
            <p:cNvGrpSpPr/>
            <p:nvPr/>
          </p:nvGrpSpPr>
          <p:grpSpPr>
            <a:xfrm flipH="1">
              <a:off x="2661975" y="-114377"/>
              <a:ext cx="6491550" cy="5324552"/>
              <a:chOff x="1600725" y="-6725"/>
              <a:chExt cx="6491550" cy="5143501"/>
            </a:xfrm>
          </p:grpSpPr>
          <p:sp>
            <p:nvSpPr>
              <p:cNvPr id="222" name="Google Shape;222;p32"/>
              <p:cNvSpPr/>
              <p:nvPr/>
            </p:nvSpPr>
            <p:spPr>
              <a:xfrm>
                <a:off x="2641875" y="-6725"/>
                <a:ext cx="5450400" cy="5143500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Google Shape;223;p32"/>
              <p:cNvSpPr/>
              <p:nvPr/>
            </p:nvSpPr>
            <p:spPr>
              <a:xfrm>
                <a:off x="1600725" y="-6724"/>
                <a:ext cx="1094700" cy="51435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4" name="Google Shape;224;p32"/>
            <p:cNvSpPr/>
            <p:nvPr/>
          </p:nvSpPr>
          <p:spPr>
            <a:xfrm rot="10800000">
              <a:off x="4823819" y="-114377"/>
              <a:ext cx="4322700" cy="3891000"/>
            </a:xfrm>
            <a:prstGeom prst="rtTriangl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25" name="Google Shape;225;p32"/>
            <p:cNvCxnSpPr/>
            <p:nvPr/>
          </p:nvCxnSpPr>
          <p:spPr>
            <a:xfrm rot="10800000">
              <a:off x="4276450" y="-142875"/>
              <a:ext cx="4862700" cy="4426500"/>
            </a:xfrm>
            <a:prstGeom prst="straightConnector1">
              <a:avLst/>
            </a:prstGeom>
            <a:noFill/>
            <a:ln cap="flat" cmpd="sng" w="28575">
              <a:solidFill>
                <a:srgbClr val="F5640B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33"/>
          <p:cNvGrpSpPr/>
          <p:nvPr/>
        </p:nvGrpSpPr>
        <p:grpSpPr>
          <a:xfrm>
            <a:off x="-15634" y="-4150"/>
            <a:ext cx="9178914" cy="5195271"/>
            <a:chOff x="-15634" y="-4150"/>
            <a:chExt cx="9178914" cy="5195271"/>
          </a:xfrm>
        </p:grpSpPr>
        <p:grpSp>
          <p:nvGrpSpPr>
            <p:cNvPr id="228" name="Google Shape;228;p33"/>
            <p:cNvGrpSpPr/>
            <p:nvPr/>
          </p:nvGrpSpPr>
          <p:grpSpPr>
            <a:xfrm rot="5400000">
              <a:off x="-72882" y="3676159"/>
              <a:ext cx="1572210" cy="1457714"/>
              <a:chOff x="4276575" y="600075"/>
              <a:chExt cx="4972200" cy="4610100"/>
            </a:xfrm>
          </p:grpSpPr>
          <p:cxnSp>
            <p:nvCxnSpPr>
              <p:cNvPr id="229" name="Google Shape;229;p33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30" name="Google Shape;230;p33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31" name="Google Shape;231;p33"/>
            <p:cNvSpPr/>
            <p:nvPr/>
          </p:nvSpPr>
          <p:spPr>
            <a:xfrm flipH="1">
              <a:off x="7927375" y="-4150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5"/>
          <p:cNvGrpSpPr/>
          <p:nvPr/>
        </p:nvGrpSpPr>
        <p:grpSpPr>
          <a:xfrm>
            <a:off x="-33759" y="-4150"/>
            <a:ext cx="9197033" cy="5222446"/>
            <a:chOff x="-33759" y="-4150"/>
            <a:chExt cx="9197033" cy="5222446"/>
          </a:xfrm>
        </p:grpSpPr>
        <p:sp>
          <p:nvSpPr>
            <p:cNvPr id="23" name="Google Shape;23;p5"/>
            <p:cNvSpPr/>
            <p:nvPr/>
          </p:nvSpPr>
          <p:spPr>
            <a:xfrm flipH="1">
              <a:off x="7429625" y="-4150"/>
              <a:ext cx="1733648" cy="1394939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" name="Google Shape;24;p5"/>
            <p:cNvGrpSpPr/>
            <p:nvPr/>
          </p:nvGrpSpPr>
          <p:grpSpPr>
            <a:xfrm rot="5400000">
              <a:off x="-91007" y="3703334"/>
              <a:ext cx="1572210" cy="1457714"/>
              <a:chOff x="4276575" y="600075"/>
              <a:chExt cx="4972200" cy="4610100"/>
            </a:xfrm>
          </p:grpSpPr>
          <p:cxnSp>
            <p:nvCxnSpPr>
              <p:cNvPr id="25" name="Google Shape;25;p5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6" name="Google Shape;26;p5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7" name="Google Shape;27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subTitle"/>
          </p:nvPr>
        </p:nvSpPr>
        <p:spPr>
          <a:xfrm>
            <a:off x="5055284" y="3947124"/>
            <a:ext cx="2505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9" name="Google Shape;29;p5"/>
          <p:cNvSpPr txBox="1"/>
          <p:nvPr>
            <p:ph idx="2" type="subTitle"/>
          </p:nvPr>
        </p:nvSpPr>
        <p:spPr>
          <a:xfrm>
            <a:off x="1583300" y="3947124"/>
            <a:ext cx="2505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0" name="Google Shape;30;p5"/>
          <p:cNvSpPr txBox="1"/>
          <p:nvPr>
            <p:ph idx="3" type="subTitle"/>
          </p:nvPr>
        </p:nvSpPr>
        <p:spPr>
          <a:xfrm>
            <a:off x="5055275" y="3639100"/>
            <a:ext cx="25056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4" type="subTitle"/>
          </p:nvPr>
        </p:nvSpPr>
        <p:spPr>
          <a:xfrm>
            <a:off x="1583075" y="3639100"/>
            <a:ext cx="25056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200"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ebo"/>
              <a:buNone/>
              <a:defRPr sz="2400"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6"/>
          <p:cNvGrpSpPr/>
          <p:nvPr/>
        </p:nvGrpSpPr>
        <p:grpSpPr>
          <a:xfrm>
            <a:off x="2880" y="-51764"/>
            <a:ext cx="9156700" cy="5195314"/>
            <a:chOff x="2880" y="-51764"/>
            <a:chExt cx="9156700" cy="5195314"/>
          </a:xfrm>
        </p:grpSpPr>
        <p:sp>
          <p:nvSpPr>
            <p:cNvPr id="34" name="Google Shape;34;p6"/>
            <p:cNvSpPr/>
            <p:nvPr/>
          </p:nvSpPr>
          <p:spPr>
            <a:xfrm flipH="1" rot="10800000">
              <a:off x="2880" y="3949804"/>
              <a:ext cx="1235905" cy="1193746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5" name="Google Shape;35;p6"/>
            <p:cNvGrpSpPr/>
            <p:nvPr/>
          </p:nvGrpSpPr>
          <p:grpSpPr>
            <a:xfrm rot="-5400000">
              <a:off x="7644618" y="5484"/>
              <a:ext cx="1572210" cy="1457714"/>
              <a:chOff x="4276575" y="600075"/>
              <a:chExt cx="4972200" cy="4610100"/>
            </a:xfrm>
          </p:grpSpPr>
          <p:cxnSp>
            <p:nvCxnSpPr>
              <p:cNvPr id="36" name="Google Shape;36;p6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7" name="Google Shape;37;p6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8" name="Google Shape;38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idx="1" type="subTitle"/>
          </p:nvPr>
        </p:nvSpPr>
        <p:spPr>
          <a:xfrm>
            <a:off x="720000" y="1999150"/>
            <a:ext cx="58332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Darker Grotesque Light"/>
              <a:buChar char="●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type="title"/>
          </p:nvPr>
        </p:nvSpPr>
        <p:spPr>
          <a:xfrm>
            <a:off x="720000" y="902225"/>
            <a:ext cx="5833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696600" y="1555975"/>
            <a:ext cx="4461300" cy="145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type="title"/>
          </p:nvPr>
        </p:nvSpPr>
        <p:spPr>
          <a:xfrm>
            <a:off x="713225" y="1396500"/>
            <a:ext cx="3858900" cy="146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713225" y="2962450"/>
            <a:ext cx="3858900" cy="10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/>
          <p:nvPr>
            <p:ph idx="2" type="pic"/>
          </p:nvPr>
        </p:nvSpPr>
        <p:spPr>
          <a:xfrm>
            <a:off x="-28650" y="0"/>
            <a:ext cx="92013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/>
          <p:nvPr>
            <p:ph type="title"/>
          </p:nvPr>
        </p:nvSpPr>
        <p:spPr>
          <a:xfrm>
            <a:off x="720000" y="3960175"/>
            <a:ext cx="7704000" cy="608700"/>
          </a:xfrm>
          <a:prstGeom prst="rect">
            <a:avLst/>
          </a:prstGeom>
          <a:solidFill>
            <a:schemeClr val="dk1"/>
          </a:solidFill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 SemiBold"/>
              <a:buNone/>
              <a:defRPr sz="3200">
                <a:solidFill>
                  <a:schemeClr val="lt1"/>
                </a:solidFill>
                <a:latin typeface="Heebo SemiBold"/>
                <a:ea typeface="Heebo SemiBold"/>
                <a:cs typeface="Heebo SemiBold"/>
                <a:sym typeface="Heebo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ebo"/>
              <a:buNone/>
              <a:defRPr b="1" sz="3200">
                <a:solidFill>
                  <a:schemeClr val="lt1"/>
                </a:solidFill>
                <a:latin typeface="Heebo"/>
                <a:ea typeface="Heebo"/>
                <a:cs typeface="Heebo"/>
                <a:sym typeface="Heeb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●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-3175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○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-3175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■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-3175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●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-3175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○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-3175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■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-3175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●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-3175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○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-3175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ulish"/>
              <a:buChar char="■"/>
              <a:defRPr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slido.com/support/gsi/how-to-change-the-design" TargetMode="External"/><Relationship Id="rId4" Type="http://schemas.openxmlformats.org/officeDocument/2006/relationships/hyperlink" Target="https://www.sli.do/features-google-slides?interaction-type=V29yZENsb3Vk" TargetMode="External"/><Relationship Id="rId9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hyperlink" Target="https://chrome.google.com/webstore/detail/slido/dhhclfjehmpacimcdknijodpjpmppkii" TargetMode="External"/><Relationship Id="rId7" Type="http://schemas.openxmlformats.org/officeDocument/2006/relationships/image" Target="../media/image1.png"/><Relationship Id="rId8" Type="http://schemas.openxmlformats.org/officeDocument/2006/relationships/hyperlink" Target="https://www.sli.do/features-google-slides?payload=eyJwb2xsVXVpZCI6ImEwOGViNDU4LTY4YmEtNDBkNC04NzE4LWQ3NWNkYWU4ZmJmZSIsInByZXNlbnRhdGlvbklkIjoiMXJyaFBwajc4T2VVZE53TUNZVVl5blJOZk1pYjhMcDN3SWwxcmdYMHJvTWMiLCJzbGlkZUlkIjoiU0xJREVTX0FQSTE0NTEzODI1MjFfMCIsInRpbWVsaW5lIjpbeyJwb2xsUXVlc3Rpb25VdWlkIjoiZjRmMmIxZTYtMzExYy00YzM3LTllNzgtOWQwNGY1MTg4MTc2Iiwic2hvd1Jlc3VsdHMiOnRydWV9XSwidHlwZSI6IlNsaWRvUG9sbCJ9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slido.com/support/gsi/how-to-change-the-design" TargetMode="External"/><Relationship Id="rId4" Type="http://schemas.openxmlformats.org/officeDocument/2006/relationships/hyperlink" Target="https://www.sli.do/features-google-slides?interaction-type=TXVsdGlwbGVDaG9pY2U%3D" TargetMode="External"/><Relationship Id="rId9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hyperlink" Target="https://chrome.google.com/webstore/detail/slido/dhhclfjehmpacimcdknijodpjpmppkii" TargetMode="External"/><Relationship Id="rId7" Type="http://schemas.openxmlformats.org/officeDocument/2006/relationships/image" Target="../media/image1.png"/><Relationship Id="rId8" Type="http://schemas.openxmlformats.org/officeDocument/2006/relationships/hyperlink" Target="https://www.sli.do/features-google-slides?payload=eyJwb2xsVXVpZCI6IjA0MzUwMGM5LTM5ZDMtNDdhNC1iMjJjLTJkZTkwMWVmYmU4NyIsInByZXNlbnRhdGlvbklkIjoiMXJyaFBwajc4T2VVZE53TUNZVVl5blJOZk1pYjhMcDN3SWwxcmdYMHJvTWMiLCJzbGlkZUlkIjoiU0xJREVTX0FQSTE1MDQ5OTM1OTJfMCIsInRpbWVsaW5lIjpbeyJwb2xsUXVlc3Rpb25VdWlkIjoiMDM3OWJlZTQtMWQ4MC00ODc5LWJhMmMtN2VkNmUyNTYxM2FhIiwic2hvd1Jlc3VsdHMiOnRydWV9XSwidHlwZSI6IlNsaWRvUG9sbCJ9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thenevadaindependent.com/article/doj-seeks-investigation-into-unr-program-that-supports-undocumented-students" TargetMode="External"/><Relationship Id="rId4" Type="http://schemas.openxmlformats.org/officeDocument/2006/relationships/hyperlink" Target="https://archivesforblacklives.files.wordpress.com/2019/10/ardr_final.pdf" TargetMode="External"/><Relationship Id="rId5" Type="http://schemas.openxmlformats.org/officeDocument/2006/relationships/hyperlink" Target="https://guides.library.yale.edu/c.php?g=1140330&amp;p=8319098" TargetMode="External"/><Relationship Id="rId6" Type="http://schemas.openxmlformats.org/officeDocument/2006/relationships/hyperlink" Target="https://doi.org/10.5281/zenodo.15041154" TargetMode="External"/><Relationship Id="rId7" Type="http://schemas.openxmlformats.org/officeDocument/2006/relationships/hyperlink" Target="https://library.louisville.edu/archives/reparative-description/asc-reparative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library.unr.edu/about/our-organization/inclusion-diversity-equity-and-accessibility/harmful-content-statement" TargetMode="External"/><Relationship Id="rId4" Type="http://schemas.openxmlformats.org/officeDocument/2006/relationships/hyperlink" Target="https://github.com/marriott-library/MaRMAT" TargetMode="External"/><Relationship Id="rId5" Type="http://schemas.openxmlformats.org/officeDocument/2006/relationships/hyperlink" Target="https://lasvegassun.com/news/2025/may/05/setting-the-record-straight-on-dei-at-unr/" TargetMode="External"/><Relationship Id="rId6" Type="http://schemas.openxmlformats.org/officeDocument/2006/relationships/hyperlink" Target="https://doi.org/10.17605/OSF.IO/2NMPC" TargetMode="External"/><Relationship Id="rId7" Type="http://schemas.openxmlformats.org/officeDocument/2006/relationships/hyperlink" Target="https://doi.org/10.1108/JD-08-2024-0188" TargetMode="External"/><Relationship Id="rId8" Type="http://schemas.openxmlformats.org/officeDocument/2006/relationships/hyperlink" Target="https://thefederalist.com/2025/04/28/7-ways-the-university-of-nevada-reno-is-defying-trumps-no-dei-order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0.xml"/><Relationship Id="rId3" Type="http://schemas.openxmlformats.org/officeDocument/2006/relationships/hyperlink" Target="mailto:emma.beck.1@louisville.edu" TargetMode="External"/><Relationship Id="rId4" Type="http://schemas.openxmlformats.org/officeDocument/2006/relationships/hyperlink" Target="mailto:challenw@unr.ed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slido.com/support/gsi/how-to-change-the-design" TargetMode="External"/><Relationship Id="rId4" Type="http://schemas.openxmlformats.org/officeDocument/2006/relationships/hyperlink" Target="https://www.sli.do/features-google-slides?interaction-type=TXVsdGlwbGVDaG9pY2U%3D" TargetMode="External"/><Relationship Id="rId9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hyperlink" Target="https://chrome.google.com/webstore/detail/slido/dhhclfjehmpacimcdknijodpjpmppkii" TargetMode="External"/><Relationship Id="rId7" Type="http://schemas.openxmlformats.org/officeDocument/2006/relationships/image" Target="../media/image1.png"/><Relationship Id="rId8" Type="http://schemas.openxmlformats.org/officeDocument/2006/relationships/hyperlink" Target="https://www.sli.do/features-google-slides?payload=eyJwb2xsVXVpZCI6IjMyMzg5MWRhLWZhNDItNDhlMy1hYmZhLWQ3NDU0NTFmMzYzMCIsInByZXNlbnRhdGlvbklkIjoiMXJyaFBwajc4T2VVZE53TUNZVVl5blJOZk1pYjhMcDN3SWwxcmdYMHJvTWMiLCJzbGlkZUlkIjoiU0xJREVTX0FQSTM2MzUwOTcyOV8wIiwidGltZWxpbmUiOlt7InBvbGxRdWVzdGlvblV1aWQiOiI4YWJmZWI4OC05Yzc4LTRlYWQtOGQxNy02NzI1Y2Y2NWFlNDciLCJzaG93UmVzdWx0cyI6dHJ1ZX1dLCJ0eXBlIjoiU2xpZG9Qb2xsIn0%3D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oogle Shape;236;p34"/>
          <p:cNvGrpSpPr/>
          <p:nvPr/>
        </p:nvGrpSpPr>
        <p:grpSpPr>
          <a:xfrm>
            <a:off x="2865675" y="-142876"/>
            <a:ext cx="6307275" cy="5352951"/>
            <a:chOff x="2865675" y="-142876"/>
            <a:chExt cx="6307275" cy="5352951"/>
          </a:xfrm>
        </p:grpSpPr>
        <p:grpSp>
          <p:nvGrpSpPr>
            <p:cNvPr id="237" name="Google Shape;237;p34"/>
            <p:cNvGrpSpPr/>
            <p:nvPr/>
          </p:nvGrpSpPr>
          <p:grpSpPr>
            <a:xfrm rot="10800000">
              <a:off x="2865675" y="-142876"/>
              <a:ext cx="6287850" cy="5324551"/>
              <a:chOff x="1600725" y="-6724"/>
              <a:chExt cx="6287850" cy="5143500"/>
            </a:xfrm>
          </p:grpSpPr>
          <p:sp>
            <p:nvSpPr>
              <p:cNvPr id="238" name="Google Shape;238;p34"/>
              <p:cNvSpPr/>
              <p:nvPr/>
            </p:nvSpPr>
            <p:spPr>
              <a:xfrm>
                <a:off x="2641875" y="-6724"/>
                <a:ext cx="5246700" cy="5143500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" name="Google Shape;239;p34"/>
              <p:cNvSpPr/>
              <p:nvPr/>
            </p:nvSpPr>
            <p:spPr>
              <a:xfrm>
                <a:off x="1600725" y="-6724"/>
                <a:ext cx="1094700" cy="51435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0" name="Google Shape;240;p34"/>
            <p:cNvSpPr/>
            <p:nvPr/>
          </p:nvSpPr>
          <p:spPr>
            <a:xfrm flipH="1">
              <a:off x="4823819" y="1290676"/>
              <a:ext cx="4322700" cy="3891000"/>
            </a:xfrm>
            <a:prstGeom prst="rtTriangl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41" name="Google Shape;241;p34"/>
            <p:cNvCxnSpPr/>
            <p:nvPr/>
          </p:nvCxnSpPr>
          <p:spPr>
            <a:xfrm flipH="1">
              <a:off x="4276650" y="753275"/>
              <a:ext cx="4896300" cy="4456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42" name="Google Shape;242;p34"/>
          <p:cNvSpPr txBox="1"/>
          <p:nvPr>
            <p:ph type="ctrTitle"/>
          </p:nvPr>
        </p:nvSpPr>
        <p:spPr>
          <a:xfrm>
            <a:off x="713225" y="1324850"/>
            <a:ext cx="3949500" cy="19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Inclusive description? In this political climate?</a:t>
            </a:r>
            <a:endParaRPr/>
          </a:p>
        </p:txBody>
      </p:sp>
      <p:sp>
        <p:nvSpPr>
          <p:cNvPr id="243" name="Google Shape;243;p34"/>
          <p:cNvSpPr txBox="1"/>
          <p:nvPr>
            <p:ph idx="1" type="subTitle"/>
          </p:nvPr>
        </p:nvSpPr>
        <p:spPr>
          <a:xfrm>
            <a:off x="713225" y="3697450"/>
            <a:ext cx="4846800" cy="105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Emma Beck (She/her) Metadata Librarian, University of Louisville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Challen Wright (he/they), Metadata Librarian, University of Nevada, Reno</a:t>
            </a:r>
            <a:endParaRPr sz="1400"/>
          </a:p>
        </p:txBody>
      </p:sp>
      <p:cxnSp>
        <p:nvCxnSpPr>
          <p:cNvPr id="244" name="Google Shape;244;p34"/>
          <p:cNvCxnSpPr/>
          <p:nvPr/>
        </p:nvCxnSpPr>
        <p:spPr>
          <a:xfrm>
            <a:off x="750745" y="3470100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3"/>
          <p:cNvSpPr/>
          <p:nvPr/>
        </p:nvSpPr>
        <p:spPr>
          <a:xfrm rot="5400000">
            <a:off x="7365228" y="0"/>
            <a:ext cx="1778700" cy="1778700"/>
          </a:xfrm>
          <a:prstGeom prst="diagStripe">
            <a:avLst>
              <a:gd fmla="val 50000" name="adj"/>
            </a:avLst>
          </a:prstGeom>
          <a:solidFill>
            <a:srgbClr val="EDFA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54" name="Google Shape;354;p43"/>
          <p:cNvSpPr txBox="1"/>
          <p:nvPr/>
        </p:nvSpPr>
        <p:spPr>
          <a:xfrm rot="2700000">
            <a:off x="7215273" y="386217"/>
            <a:ext cx="2501461" cy="5837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98038"/>
                </a:solidFill>
                <a:latin typeface="Inter"/>
                <a:ea typeface="Inter"/>
                <a:cs typeface="Inter"/>
                <a:sym typeface="Inter"/>
              </a:rPr>
              <a:t>Do not edit</a:t>
            </a:r>
            <a:endParaRPr b="1" sz="1200">
              <a:solidFill>
                <a:srgbClr val="198038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98038"/>
                </a:solid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How to change the design</a:t>
            </a:r>
            <a:endParaRPr sz="1200">
              <a:solidFill>
                <a:srgbClr val="198038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poll-type-id" id="355" name="Google Shape;355;p4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3520" y="1307027"/>
            <a:ext cx="1778772" cy="1778772"/>
          </a:xfrm>
          <a:prstGeom prst="rect">
            <a:avLst/>
          </a:prstGeom>
          <a:noFill/>
          <a:ln>
            <a:noFill/>
          </a:ln>
        </p:spPr>
      </p:pic>
      <p:sp>
        <p:nvSpPr>
          <p:cNvPr descr="title-id" id="356" name="Google Shape;356;p43"/>
          <p:cNvSpPr txBox="1"/>
          <p:nvPr/>
        </p:nvSpPr>
        <p:spPr>
          <a:xfrm>
            <a:off x="2334638" y="1320628"/>
            <a:ext cx="6364800" cy="17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5B5B5B"/>
                </a:solidFill>
                <a:latin typeface="Inter"/>
                <a:ea typeface="Inter"/>
                <a:cs typeface="Inter"/>
                <a:sym typeface="Inter"/>
              </a:rPr>
              <a:t>Have you created a HCS, why or why not?</a:t>
            </a:r>
            <a:endParaRPr b="1" sz="3600">
              <a:solidFill>
                <a:srgbClr val="5B5B5B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7" name="Google Shape;357;p43"/>
          <p:cNvSpPr/>
          <p:nvPr/>
        </p:nvSpPr>
        <p:spPr>
          <a:xfrm>
            <a:off x="0" y="4365024"/>
            <a:ext cx="9144000" cy="778500"/>
          </a:xfrm>
          <a:prstGeom prst="rect">
            <a:avLst/>
          </a:prstGeom>
          <a:solidFill>
            <a:srgbClr val="1980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58" name="Google Shape;358;p43"/>
          <p:cNvSpPr txBox="1"/>
          <p:nvPr/>
        </p:nvSpPr>
        <p:spPr>
          <a:xfrm>
            <a:off x="555866" y="4365024"/>
            <a:ext cx="694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Presenting with animations, GIFs or speaker notes? Enable our </a:t>
            </a:r>
            <a:r>
              <a:rPr lang="en" sz="1200" u="sng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Chrome extension</a:t>
            </a:r>
            <a:endParaRPr sz="12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59" name="Google Shape;359;p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2347" y="4643089"/>
            <a:ext cx="222347" cy="222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-id" id="360" name="Google Shape;360;p43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921094" y="4476329"/>
            <a:ext cx="1111733" cy="555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4"/>
          <p:cNvSpPr txBox="1"/>
          <p:nvPr>
            <p:ph type="title"/>
          </p:nvPr>
        </p:nvSpPr>
        <p:spPr>
          <a:xfrm>
            <a:off x="116395" y="1161038"/>
            <a:ext cx="2759700" cy="108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MaRMAT</a:t>
            </a:r>
            <a:endParaRPr/>
          </a:p>
        </p:txBody>
      </p:sp>
      <p:sp>
        <p:nvSpPr>
          <p:cNvPr id="366" name="Google Shape;366;p44"/>
          <p:cNvSpPr txBox="1"/>
          <p:nvPr>
            <p:ph idx="1" type="subTitle"/>
          </p:nvPr>
        </p:nvSpPr>
        <p:spPr>
          <a:xfrm>
            <a:off x="245550" y="2470975"/>
            <a:ext cx="1553400" cy="22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Marriott Reparative Metadata Assessment Tool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Uses CSV, see Duke for MARC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7" name="Google Shape;367;p44"/>
          <p:cNvGrpSpPr/>
          <p:nvPr/>
        </p:nvGrpSpPr>
        <p:grpSpPr>
          <a:xfrm>
            <a:off x="4469694" y="1161059"/>
            <a:ext cx="3753109" cy="2853830"/>
            <a:chOff x="4133019" y="1358634"/>
            <a:chExt cx="3753109" cy="2853830"/>
          </a:xfrm>
        </p:grpSpPr>
        <p:grpSp>
          <p:nvGrpSpPr>
            <p:cNvPr id="368" name="Google Shape;368;p44"/>
            <p:cNvGrpSpPr/>
            <p:nvPr/>
          </p:nvGrpSpPr>
          <p:grpSpPr>
            <a:xfrm>
              <a:off x="4133019" y="1358634"/>
              <a:ext cx="3753109" cy="2853830"/>
              <a:chOff x="3426482" y="735539"/>
              <a:chExt cx="4831500" cy="3673828"/>
            </a:xfrm>
          </p:grpSpPr>
          <p:sp>
            <p:nvSpPr>
              <p:cNvPr id="369" name="Google Shape;369;p44"/>
              <p:cNvSpPr/>
              <p:nvPr/>
            </p:nvSpPr>
            <p:spPr>
              <a:xfrm>
                <a:off x="5009040" y="3759858"/>
                <a:ext cx="1649975" cy="649509"/>
              </a:xfrm>
              <a:custGeom>
                <a:rect b="b" l="l" r="r" t="t"/>
                <a:pathLst>
                  <a:path extrusionOk="0" h="24926" w="65999">
                    <a:moveTo>
                      <a:pt x="13372" y="0"/>
                    </a:moveTo>
                    <a:cubicBezTo>
                      <a:pt x="13051" y="1881"/>
                      <a:pt x="12653" y="8225"/>
                      <a:pt x="11445" y="11283"/>
                    </a:cubicBezTo>
                    <a:cubicBezTo>
                      <a:pt x="10237" y="14341"/>
                      <a:pt x="7883" y="16511"/>
                      <a:pt x="6125" y="18346"/>
                    </a:cubicBezTo>
                    <a:cubicBezTo>
                      <a:pt x="4367" y="20181"/>
                      <a:pt x="1875" y="21297"/>
                      <a:pt x="896" y="22291"/>
                    </a:cubicBezTo>
                    <a:cubicBezTo>
                      <a:pt x="-82" y="23285"/>
                      <a:pt x="-174" y="23896"/>
                      <a:pt x="254" y="24309"/>
                    </a:cubicBezTo>
                    <a:cubicBezTo>
                      <a:pt x="682" y="24722"/>
                      <a:pt x="805" y="24692"/>
                      <a:pt x="3465" y="24768"/>
                    </a:cubicBezTo>
                    <a:cubicBezTo>
                      <a:pt x="6125" y="24845"/>
                      <a:pt x="10925" y="24768"/>
                      <a:pt x="16215" y="24768"/>
                    </a:cubicBezTo>
                    <a:cubicBezTo>
                      <a:pt x="21505" y="24768"/>
                      <a:pt x="28630" y="24768"/>
                      <a:pt x="35204" y="24768"/>
                    </a:cubicBezTo>
                    <a:cubicBezTo>
                      <a:pt x="41778" y="24768"/>
                      <a:pt x="50783" y="24768"/>
                      <a:pt x="55660" y="24768"/>
                    </a:cubicBezTo>
                    <a:cubicBezTo>
                      <a:pt x="60537" y="24768"/>
                      <a:pt x="62754" y="25104"/>
                      <a:pt x="64466" y="24768"/>
                    </a:cubicBezTo>
                    <a:cubicBezTo>
                      <a:pt x="66178" y="24432"/>
                      <a:pt x="66056" y="23346"/>
                      <a:pt x="65934" y="22750"/>
                    </a:cubicBezTo>
                    <a:cubicBezTo>
                      <a:pt x="65812" y="22154"/>
                      <a:pt x="65353" y="22765"/>
                      <a:pt x="63732" y="21190"/>
                    </a:cubicBezTo>
                    <a:cubicBezTo>
                      <a:pt x="62111" y="19615"/>
                      <a:pt x="57999" y="16512"/>
                      <a:pt x="56210" y="13301"/>
                    </a:cubicBezTo>
                    <a:cubicBezTo>
                      <a:pt x="54421" y="10091"/>
                      <a:pt x="53505" y="4083"/>
                      <a:pt x="53000" y="1927"/>
                    </a:cubicBezTo>
                    <a:cubicBezTo>
                      <a:pt x="52496" y="-229"/>
                      <a:pt x="53153" y="627"/>
                      <a:pt x="53183" y="367"/>
                    </a:cubicBezTo>
                  </a:path>
                </a:pathLst>
              </a:custGeom>
              <a:solidFill>
                <a:schemeClr val="accent1"/>
              </a:solidFill>
              <a:ln cap="flat" cmpd="sng" w="19050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370" name="Google Shape;370;p44"/>
              <p:cNvSpPr/>
              <p:nvPr/>
            </p:nvSpPr>
            <p:spPr>
              <a:xfrm>
                <a:off x="3426482" y="735539"/>
                <a:ext cx="4831500" cy="3056700"/>
              </a:xfrm>
              <a:prstGeom prst="roundRect">
                <a:avLst>
                  <a:gd fmla="val 3857" name="adj"/>
                </a:avLst>
              </a:prstGeom>
              <a:solidFill>
                <a:schemeClr val="accent1"/>
              </a:solidFill>
              <a:ln cap="flat" cmpd="sng" w="1905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371" name="Google Shape;371;p44"/>
            <p:cNvCxnSpPr/>
            <p:nvPr/>
          </p:nvCxnSpPr>
          <p:spPr>
            <a:xfrm>
              <a:off x="5376376" y="4166768"/>
              <a:ext cx="12633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372" name="Google Shape;37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321850"/>
            <a:ext cx="3537848" cy="199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44" title="kca_aspace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3500" y="302187"/>
            <a:ext cx="7130100" cy="453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5"/>
          <p:cNvSpPr txBox="1"/>
          <p:nvPr>
            <p:ph type="title"/>
          </p:nvPr>
        </p:nvSpPr>
        <p:spPr>
          <a:xfrm>
            <a:off x="903145" y="1311538"/>
            <a:ext cx="2759700" cy="108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45"/>
          <p:cNvSpPr txBox="1"/>
          <p:nvPr>
            <p:ph idx="1" type="subTitle"/>
          </p:nvPr>
        </p:nvSpPr>
        <p:spPr>
          <a:xfrm>
            <a:off x="903145" y="2857863"/>
            <a:ext cx="2759700" cy="9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0" name="Google Shape;380;p45" title="hyku_family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31476" y="0"/>
            <a:ext cx="95921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Institutional</a:t>
            </a:r>
            <a:r>
              <a:rPr lang="en"/>
              <a:t> Priorities</a:t>
            </a:r>
            <a:endParaRPr/>
          </a:p>
        </p:txBody>
      </p:sp>
      <p:grpSp>
        <p:nvGrpSpPr>
          <p:cNvPr id="386" name="Google Shape;386;p46"/>
          <p:cNvGrpSpPr/>
          <p:nvPr/>
        </p:nvGrpSpPr>
        <p:grpSpPr>
          <a:xfrm>
            <a:off x="5057900" y="-19150"/>
            <a:ext cx="4102500" cy="5162700"/>
            <a:chOff x="5057900" y="-19150"/>
            <a:chExt cx="4102500" cy="5162700"/>
          </a:xfrm>
        </p:grpSpPr>
        <p:sp>
          <p:nvSpPr>
            <p:cNvPr id="387" name="Google Shape;387;p46"/>
            <p:cNvSpPr/>
            <p:nvPr/>
          </p:nvSpPr>
          <p:spPr>
            <a:xfrm flipH="1" rot="5400000">
              <a:off x="5392509" y="1375550"/>
              <a:ext cx="3833291" cy="3702490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46"/>
            <p:cNvSpPr/>
            <p:nvPr/>
          </p:nvSpPr>
          <p:spPr>
            <a:xfrm rot="10800000">
              <a:off x="7386800" y="-19150"/>
              <a:ext cx="1773600" cy="18408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89" name="Google Shape;389;p46"/>
            <p:cNvCxnSpPr>
              <a:stCxn id="388" idx="1"/>
            </p:cNvCxnSpPr>
            <p:nvPr/>
          </p:nvCxnSpPr>
          <p:spPr>
            <a:xfrm flipH="1">
              <a:off x="5057900" y="901250"/>
              <a:ext cx="4102500" cy="4242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390" name="Google Shape;390;p46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1" name="Google Shape;391;p46"/>
          <p:cNvSpPr txBox="1"/>
          <p:nvPr>
            <p:ph idx="1" type="subTitle"/>
          </p:nvPr>
        </p:nvSpPr>
        <p:spPr>
          <a:xfrm>
            <a:off x="621750" y="1573700"/>
            <a:ext cx="6132900" cy="310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Digital collections over aspace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Identifying race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Finding </a:t>
            </a:r>
            <a:r>
              <a:rPr lang="en" sz="2300"/>
              <a:t>women's</a:t>
            </a:r>
            <a:r>
              <a:rPr lang="en" sz="2300"/>
              <a:t> names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Queer archive - identify sexuality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Consistency </a:t>
            </a:r>
            <a:r>
              <a:rPr lang="en" sz="2300"/>
              <a:t>across collections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Removing laudatory language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Looking forward - identifying black leaders in Louisville</a:t>
            </a:r>
            <a:endParaRPr sz="23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7"/>
          <p:cNvSpPr/>
          <p:nvPr/>
        </p:nvSpPr>
        <p:spPr>
          <a:xfrm rot="5400000">
            <a:off x="7365228" y="0"/>
            <a:ext cx="1778700" cy="1778700"/>
          </a:xfrm>
          <a:prstGeom prst="diagStripe">
            <a:avLst>
              <a:gd fmla="val 50000" name="adj"/>
            </a:avLst>
          </a:prstGeom>
          <a:solidFill>
            <a:srgbClr val="EDFA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97" name="Google Shape;397;p47"/>
          <p:cNvSpPr txBox="1"/>
          <p:nvPr/>
        </p:nvSpPr>
        <p:spPr>
          <a:xfrm rot="2700000">
            <a:off x="7215273" y="386217"/>
            <a:ext cx="2501461" cy="5837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98038"/>
                </a:solidFill>
                <a:latin typeface="Inter"/>
                <a:ea typeface="Inter"/>
                <a:cs typeface="Inter"/>
                <a:sym typeface="Inter"/>
              </a:rPr>
              <a:t>Do not edit</a:t>
            </a:r>
            <a:endParaRPr b="1" sz="1200">
              <a:solidFill>
                <a:srgbClr val="198038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98038"/>
                </a:solid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How to change the design</a:t>
            </a:r>
            <a:endParaRPr sz="1200">
              <a:solidFill>
                <a:srgbClr val="198038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poll-type-id" id="398" name="Google Shape;398;p47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3520" y="1307027"/>
            <a:ext cx="1778772" cy="1778772"/>
          </a:xfrm>
          <a:prstGeom prst="rect">
            <a:avLst/>
          </a:prstGeom>
          <a:noFill/>
          <a:ln>
            <a:noFill/>
          </a:ln>
        </p:spPr>
      </p:pic>
      <p:sp>
        <p:nvSpPr>
          <p:cNvPr descr="title-id" id="399" name="Google Shape;399;p47"/>
          <p:cNvSpPr txBox="1"/>
          <p:nvPr/>
        </p:nvSpPr>
        <p:spPr>
          <a:xfrm>
            <a:off x="2334638" y="1320628"/>
            <a:ext cx="6364800" cy="17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5B5B5B"/>
                </a:solidFill>
                <a:latin typeface="Inter"/>
                <a:ea typeface="Inter"/>
                <a:cs typeface="Inter"/>
                <a:sym typeface="Inter"/>
              </a:rPr>
              <a:t>Have you done an inclusive description assessment? If yes have you implemented the findings?</a:t>
            </a:r>
            <a:endParaRPr b="1" sz="2600">
              <a:solidFill>
                <a:srgbClr val="5B5B5B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00" name="Google Shape;400;p47"/>
          <p:cNvSpPr/>
          <p:nvPr/>
        </p:nvSpPr>
        <p:spPr>
          <a:xfrm>
            <a:off x="0" y="4365024"/>
            <a:ext cx="9144000" cy="778500"/>
          </a:xfrm>
          <a:prstGeom prst="rect">
            <a:avLst/>
          </a:prstGeom>
          <a:solidFill>
            <a:srgbClr val="1980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01" name="Google Shape;401;p47"/>
          <p:cNvSpPr txBox="1"/>
          <p:nvPr/>
        </p:nvSpPr>
        <p:spPr>
          <a:xfrm>
            <a:off x="555866" y="4365024"/>
            <a:ext cx="694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Presenting with animations, GIFs or speaker notes? Enable our </a:t>
            </a:r>
            <a:r>
              <a:rPr lang="en" sz="1200" u="sng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Chrome extension</a:t>
            </a:r>
            <a:endParaRPr sz="12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02" name="Google Shape;402;p4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2347" y="4643089"/>
            <a:ext cx="222347" cy="222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-id" id="403" name="Google Shape;403;p47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921094" y="4476329"/>
            <a:ext cx="1111733" cy="555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DEI in Nevada Politics</a:t>
            </a:r>
            <a:endParaRPr/>
          </a:p>
        </p:txBody>
      </p:sp>
      <p:sp>
        <p:nvSpPr>
          <p:cNvPr id="409" name="Google Shape;409;p48"/>
          <p:cNvSpPr txBox="1"/>
          <p:nvPr>
            <p:ph idx="1" type="subTitle"/>
          </p:nvPr>
        </p:nvSpPr>
        <p:spPr>
          <a:xfrm>
            <a:off x="750750" y="1501149"/>
            <a:ext cx="7594800" cy="3149700"/>
          </a:xfrm>
          <a:prstGeom prst="rect">
            <a:avLst/>
          </a:prstGeom>
        </p:spPr>
        <p:txBody>
          <a:bodyPr anchorCtr="0" anchor="t" bIns="91425" lIns="171450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No anti-DEI legislation was passed in the 2025 session</a:t>
            </a:r>
            <a:endParaRPr sz="1700"/>
          </a:p>
          <a:p>
            <a:pPr indent="-336550" lvl="0" marL="457200" marR="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April 2025 - The Federalist publishes “7 Ways The University Of Nevada-Reno Is Defying Trump’s No-DEI”</a:t>
            </a:r>
            <a:endParaRPr sz="1700"/>
          </a:p>
          <a:p>
            <a:pPr indent="0" lvl="0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President responds to article in the </a:t>
            </a:r>
            <a:r>
              <a:rPr i="1" lang="en" sz="1700"/>
              <a:t>Las Vegas Sun</a:t>
            </a:r>
            <a:endParaRPr sz="1700"/>
          </a:p>
          <a:p>
            <a:pPr indent="-336550" lvl="0" marL="457200" marR="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September 2025 - DOJ raises concerns over UNR’s UndocuPack office for providing resources to undocumented and DACA students</a:t>
            </a:r>
            <a:endParaRPr sz="1700"/>
          </a:p>
          <a:p>
            <a:pPr indent="0" lvl="0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UNR asserts that no federal funds are used to support program and that it is within the legal parameters set by the government</a:t>
            </a:r>
            <a:endParaRPr sz="1700"/>
          </a:p>
          <a:p>
            <a:pPr indent="-336550" lvl="0" marL="457200" marR="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As of now, the University and Library Strategic Plans both include commitments to diversity, equity, inclusion, and accessibility.</a:t>
            </a:r>
            <a:endParaRPr sz="1700"/>
          </a:p>
        </p:txBody>
      </p:sp>
      <p:cxnSp>
        <p:nvCxnSpPr>
          <p:cNvPr id="410" name="Google Shape;410;p48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DEI in Kentucky Politics</a:t>
            </a:r>
            <a:endParaRPr/>
          </a:p>
        </p:txBody>
      </p:sp>
      <p:sp>
        <p:nvSpPr>
          <p:cNvPr id="416" name="Google Shape;416;p49"/>
          <p:cNvSpPr txBox="1"/>
          <p:nvPr>
            <p:ph idx="1" type="subTitle"/>
          </p:nvPr>
        </p:nvSpPr>
        <p:spPr>
          <a:xfrm>
            <a:off x="750750" y="1501149"/>
            <a:ext cx="7594800" cy="3149700"/>
          </a:xfrm>
          <a:prstGeom prst="rect">
            <a:avLst/>
          </a:prstGeom>
        </p:spPr>
        <p:txBody>
          <a:bodyPr anchorCtr="0" anchor="t" bIns="91425" lIns="171450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HB4/KRS164.2899 -  anti DEI in higher ed bill from Florida and Utah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Implemented June 30th 2025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Some provisions for libraries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Focuses on providing “equal” service and </a:t>
            </a:r>
            <a:r>
              <a:rPr lang="en"/>
              <a:t>opportunities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University redefined “diversity”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Academic freedom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Decisions are made by legal counsel not legislators or administrators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Limits national committee participation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Tenure in question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Teaching our work and bias in the classroom is under threat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Pre &amp; over compliance - leads to increased fear about the words we use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Federal: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Dear Colleague letter from the Department of Education </a:t>
            </a:r>
            <a:endParaRPr/>
          </a:p>
        </p:txBody>
      </p:sp>
      <p:cxnSp>
        <p:nvCxnSpPr>
          <p:cNvPr id="417" name="Google Shape;417;p49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Takeaways</a:t>
            </a:r>
            <a:endParaRPr/>
          </a:p>
        </p:txBody>
      </p:sp>
      <p:sp>
        <p:nvSpPr>
          <p:cNvPr id="423" name="Google Shape;423;p50"/>
          <p:cNvSpPr txBox="1"/>
          <p:nvPr>
            <p:ph idx="1" type="body"/>
          </p:nvPr>
        </p:nvSpPr>
        <p:spPr>
          <a:xfrm>
            <a:off x="720000" y="1199186"/>
            <a:ext cx="7704000" cy="38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●"/>
            </a:pPr>
            <a:r>
              <a:rPr lang="en" sz="19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Documentation can help justify and promote metadata remediation work</a:t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492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●"/>
            </a:pPr>
            <a:r>
              <a:rPr lang="en" sz="19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HCSs are a valuable resource internally and externally</a:t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ulish Medium"/>
              <a:buChar char="○"/>
            </a:pPr>
            <a:r>
              <a:rPr lang="en" sz="15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Informs workflows and promotes IDEA-focused metadata and collection work</a:t>
            </a:r>
            <a:endParaRPr sz="15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ulish Medium"/>
              <a:buChar char="○"/>
            </a:pPr>
            <a:r>
              <a:rPr lang="en" sz="15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Informs users of material and the great work we are doing to create an inclusive environment.</a:t>
            </a:r>
            <a:endParaRPr sz="15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492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●"/>
            </a:pPr>
            <a:r>
              <a:rPr lang="en" sz="19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No wrong way to start as there is no finish line!</a:t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ulish Medium"/>
              <a:buChar char="○"/>
            </a:pPr>
            <a:r>
              <a:rPr lang="en" sz="15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Something is better than nothing</a:t>
            </a:r>
            <a:endParaRPr sz="15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492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●"/>
            </a:pPr>
            <a:r>
              <a:rPr lang="en" sz="19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Usability and discoverability are at the core</a:t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492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●"/>
            </a:pPr>
            <a:r>
              <a:rPr lang="en" sz="19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Think of context</a:t>
            </a:r>
            <a:endParaRPr sz="19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238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ulish Medium"/>
              <a:buChar char="○"/>
            </a:pPr>
            <a:r>
              <a:rPr lang="en" sz="15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Families vs father vs mother - when are each term used</a:t>
            </a:r>
            <a:endParaRPr sz="1500">
              <a:solidFill>
                <a:srgbClr val="000000"/>
              </a:solidFill>
              <a:latin typeface="Mulish Medium"/>
              <a:ea typeface="Mulish Medium"/>
              <a:cs typeface="Mulish Medium"/>
              <a:sym typeface="Mulish Medium"/>
            </a:endParaRPr>
          </a:p>
          <a:p>
            <a:pPr indent="-3492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ulish Medium"/>
              <a:buChar char="●"/>
            </a:pPr>
            <a:r>
              <a:rPr lang="en" sz="1900">
                <a:solidFill>
                  <a:srgbClr val="000000"/>
                </a:solidFill>
                <a:latin typeface="Mulish Medium"/>
                <a:ea typeface="Mulish Medium"/>
                <a:cs typeface="Mulish Medium"/>
                <a:sym typeface="Mulish Medium"/>
              </a:rPr>
              <a:t>Best practices differ between institutions and use cases </a:t>
            </a:r>
            <a:endParaRPr>
              <a:latin typeface="Mulish Medium"/>
              <a:ea typeface="Mulish Medium"/>
              <a:cs typeface="Mulish Medium"/>
              <a:sym typeface="Mulish Medium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5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cxnSp>
        <p:nvCxnSpPr>
          <p:cNvPr id="429" name="Google Shape;429;p51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0" name="Google Shape;430;p51"/>
          <p:cNvSpPr txBox="1"/>
          <p:nvPr/>
        </p:nvSpPr>
        <p:spPr>
          <a:xfrm>
            <a:off x="713225" y="1342852"/>
            <a:ext cx="7704000" cy="3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Aldrete, I. (2025, September 29).</a:t>
            </a: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DOJ seeks investigation into UNR program that supports undocumented students. 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The Nevada Independent.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3"/>
              </a:rPr>
              <a:t>https://thenevadaindependent.com/article/doj-seeks-investigation-into-unr-program-that-supports-undocumented-students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Anti-Racist Description Resources. 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Archives for Black Lives in Philadelphia’s Anti-Racist Description Working Group, Oct. 2019,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4"/>
              </a:rPr>
              <a:t>https://archivesforblacklives.files.wordpress.com/2019/10/ardr_final.pdf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.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Clemens, A. (n.d.). </a:t>
            </a: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Yale University Library Research Guides: Reparative Archival Description Working Group: Home.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Retrieved May 16, 2025, from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5"/>
              </a:rPr>
              <a:t>https://guides.library.yale.edu/c.php?g=1140330&amp;p=8319098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Collective, T. Q. M., Adolpho, K., Bailund, A., Beck, E., Bradshaw, J., Butler, E., Bárcenas, B., Caelin, M., Carpenter, R., Cornell, M., Croft, E., Day, A., Day, T., Dixon, D., Dover, A., Frizzell, S., Goodrich, G., Hendrickson, B. L., Keller, T., … Yragui, C. (2025). </a:t>
            </a: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Best Practices for Queer Metadata.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Zenodo.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6"/>
              </a:rPr>
              <a:t>https://doi.org/10.5281/zenodo.15041154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Daniels, C. (n.d.). U</a:t>
            </a: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ofL Libraries: Archives &amp; Special Collections Reparative Description Guidelines: Home.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Retrieved May 16, 2025, from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7"/>
              </a:rPr>
              <a:t>https://library.louisville.edu/archives/reparative-description/asc-reparative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5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cxnSp>
        <p:nvCxnSpPr>
          <p:cNvPr id="436" name="Google Shape;436;p52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7" name="Google Shape;437;p52"/>
          <p:cNvSpPr txBox="1"/>
          <p:nvPr/>
        </p:nvSpPr>
        <p:spPr>
          <a:xfrm>
            <a:off x="713225" y="1342852"/>
            <a:ext cx="7704000" cy="32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Harmful content statement | University Libraries.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(n.d.). University of Nevada, Reno. Retrieved November 13, 2025, from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3"/>
              </a:rPr>
              <a:t>https://library.unr.edu/about/our-organization/inclusion-diversity-equity-and-accessibility/harmful-content-statement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Marriott-library/MaRMAT. (2025). [Python]. J. Willard Marriott Library.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4"/>
              </a:rPr>
              <a:t>https://github.com/marriott-library/MaRMAT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Sandoval, B. (2025, May 5). </a:t>
            </a: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Brian Sandoval: Setting the record straight on DEI at UNR.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Las Vegas Sun.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5"/>
              </a:rPr>
              <a:t>https://lasvegassun.com/news/2025/may/05/setting-the-record-straight-on-dei-at-unr/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Wittmann, R., Provo, A. A., Huang, J., &amp; McKeehan, M. (2016). Inclusive Metadata Task Force.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6"/>
              </a:rPr>
              <a:t>https://doi.org/10.17605/OSF.IO/2NMPC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Wright, C., Rogova, I. (2025)  </a:t>
            </a: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Defining harmful content statements: cultural humility work that leads to institutional change and accountability.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Journal of Documentation 25 February 2025; 81 (2): 456–468.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7"/>
              </a:rPr>
              <a:t>https://doi.org/10.1108/JD-08-2024-0188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  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Yenor, S. T. L. and S. (2025, April 28). </a:t>
            </a:r>
            <a:r>
              <a:rPr i="1"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7 Ways U-Nevada At Reno Is Defying Trump’s No-DEI Order. 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The Federalist. </a:t>
            </a:r>
            <a:r>
              <a:rPr lang="en" sz="1000" u="sng">
                <a:solidFill>
                  <a:schemeClr val="hlink"/>
                </a:solidFill>
                <a:latin typeface="Mulish"/>
                <a:ea typeface="Mulish"/>
                <a:cs typeface="Mulish"/>
                <a:sym typeface="Mulish"/>
                <a:hlinkClick r:id="rId8"/>
              </a:rPr>
              <a:t>https://thefederalist.com/2025/04/28/7-ways-the-university-of-nevada-reno-is-defying-trumps-no-dei-order/</a:t>
            </a:r>
            <a:r>
              <a:rPr lang="en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10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5"/>
          <p:cNvSpPr txBox="1"/>
          <p:nvPr>
            <p:ph type="title"/>
          </p:nvPr>
        </p:nvSpPr>
        <p:spPr>
          <a:xfrm>
            <a:off x="713225" y="1396500"/>
            <a:ext cx="3858900" cy="146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This session is conversational!</a:t>
            </a:r>
            <a:endParaRPr sz="3600"/>
          </a:p>
        </p:txBody>
      </p:sp>
      <p:sp>
        <p:nvSpPr>
          <p:cNvPr id="250" name="Google Shape;250;p35"/>
          <p:cNvSpPr txBox="1"/>
          <p:nvPr>
            <p:ph idx="1" type="subTitle"/>
          </p:nvPr>
        </p:nvSpPr>
        <p:spPr>
          <a:xfrm>
            <a:off x="713225" y="2962450"/>
            <a:ext cx="3858900" cy="10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Please ask questions, make comments, and share stories throughout this session.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 - Jenny DeRocher and Henry Greengrass</a:t>
            </a:r>
            <a:endParaRPr/>
          </a:p>
        </p:txBody>
      </p:sp>
      <p:grpSp>
        <p:nvGrpSpPr>
          <p:cNvPr id="251" name="Google Shape;251;p35"/>
          <p:cNvGrpSpPr/>
          <p:nvPr/>
        </p:nvGrpSpPr>
        <p:grpSpPr>
          <a:xfrm>
            <a:off x="3709725" y="-142975"/>
            <a:ext cx="5556125" cy="5353150"/>
            <a:chOff x="3709725" y="-142975"/>
            <a:chExt cx="5556125" cy="5353150"/>
          </a:xfrm>
        </p:grpSpPr>
        <p:sp>
          <p:nvSpPr>
            <p:cNvPr id="252" name="Google Shape;252;p35"/>
            <p:cNvSpPr/>
            <p:nvPr/>
          </p:nvSpPr>
          <p:spPr>
            <a:xfrm flipH="1">
              <a:off x="3709725" y="-114525"/>
              <a:ext cx="5450400" cy="53247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53" name="Google Shape;253;p35"/>
            <p:cNvCxnSpPr/>
            <p:nvPr/>
          </p:nvCxnSpPr>
          <p:spPr>
            <a:xfrm rot="10800000">
              <a:off x="4276550" y="-142975"/>
              <a:ext cx="4989300" cy="4570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4" name="Google Shape;254;p35"/>
            <p:cNvSpPr/>
            <p:nvPr/>
          </p:nvSpPr>
          <p:spPr>
            <a:xfrm rot="10800000">
              <a:off x="4833344" y="-114525"/>
              <a:ext cx="4322700" cy="3891000"/>
            </a:xfrm>
            <a:prstGeom prst="rtTriangl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55" name="Google Shape;255;p35"/>
          <p:cNvCxnSpPr/>
          <p:nvPr/>
        </p:nvCxnSpPr>
        <p:spPr>
          <a:xfrm>
            <a:off x="750745" y="28319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53"/>
          <p:cNvSpPr txBox="1"/>
          <p:nvPr>
            <p:ph type="title"/>
          </p:nvPr>
        </p:nvSpPr>
        <p:spPr>
          <a:xfrm>
            <a:off x="747700" y="569950"/>
            <a:ext cx="4329300" cy="16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200"/>
              <a:t>Thanks!</a:t>
            </a:r>
            <a:endParaRPr sz="8200"/>
          </a:p>
        </p:txBody>
      </p:sp>
      <p:sp>
        <p:nvSpPr>
          <p:cNvPr id="443" name="Google Shape;443;p53"/>
          <p:cNvSpPr txBox="1"/>
          <p:nvPr>
            <p:ph idx="1" type="subTitle"/>
          </p:nvPr>
        </p:nvSpPr>
        <p:spPr>
          <a:xfrm>
            <a:off x="747700" y="2092950"/>
            <a:ext cx="3824400" cy="9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Emma Beck -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emma.beck.1@louisville.edu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Challen Wright -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challenw@unr.edu</a:t>
            </a:r>
            <a:endParaRPr b="1"/>
          </a:p>
        </p:txBody>
      </p:sp>
      <p:grpSp>
        <p:nvGrpSpPr>
          <p:cNvPr id="444" name="Google Shape;444;p53"/>
          <p:cNvGrpSpPr/>
          <p:nvPr/>
        </p:nvGrpSpPr>
        <p:grpSpPr>
          <a:xfrm>
            <a:off x="3696119" y="-142876"/>
            <a:ext cx="5450400" cy="5353076"/>
            <a:chOff x="3696119" y="-142876"/>
            <a:chExt cx="5450400" cy="5353076"/>
          </a:xfrm>
        </p:grpSpPr>
        <p:sp>
          <p:nvSpPr>
            <p:cNvPr id="445" name="Google Shape;445;p53"/>
            <p:cNvSpPr/>
            <p:nvPr/>
          </p:nvSpPr>
          <p:spPr>
            <a:xfrm flipH="1">
              <a:off x="3696119" y="-142876"/>
              <a:ext cx="5450400" cy="53247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53"/>
            <p:cNvSpPr/>
            <p:nvPr/>
          </p:nvSpPr>
          <p:spPr>
            <a:xfrm rot="10800000">
              <a:off x="4823819" y="-142876"/>
              <a:ext cx="4322700" cy="3891000"/>
            </a:xfrm>
            <a:prstGeom prst="rtTriangl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47" name="Google Shape;447;p53"/>
            <p:cNvCxnSpPr/>
            <p:nvPr/>
          </p:nvCxnSpPr>
          <p:spPr>
            <a:xfrm flipH="1">
              <a:off x="4276675" y="512200"/>
              <a:ext cx="4867200" cy="4698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448" name="Google Shape;448;p53"/>
          <p:cNvCxnSpPr/>
          <p:nvPr/>
        </p:nvCxnSpPr>
        <p:spPr>
          <a:xfrm>
            <a:off x="750745" y="3317700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/>
          <p:nvPr/>
        </p:nvSpPr>
        <p:spPr>
          <a:xfrm rot="5400000">
            <a:off x="7365228" y="0"/>
            <a:ext cx="1778700" cy="1778700"/>
          </a:xfrm>
          <a:prstGeom prst="diagStripe">
            <a:avLst>
              <a:gd fmla="val 50000" name="adj"/>
            </a:avLst>
          </a:prstGeom>
          <a:solidFill>
            <a:srgbClr val="EDFA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61" name="Google Shape;261;p36"/>
          <p:cNvSpPr txBox="1"/>
          <p:nvPr/>
        </p:nvSpPr>
        <p:spPr>
          <a:xfrm rot="2700000">
            <a:off x="7215273" y="386217"/>
            <a:ext cx="2501461" cy="5837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198038"/>
                </a:solidFill>
                <a:latin typeface="Inter"/>
                <a:ea typeface="Inter"/>
                <a:cs typeface="Inter"/>
                <a:sym typeface="Inter"/>
              </a:rPr>
              <a:t>Do not edit</a:t>
            </a:r>
            <a:endParaRPr b="1" sz="1200">
              <a:solidFill>
                <a:srgbClr val="198038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98038"/>
                </a:solid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How to change the design</a:t>
            </a:r>
            <a:endParaRPr sz="1200">
              <a:solidFill>
                <a:srgbClr val="198038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poll-type-id" id="262" name="Google Shape;262;p36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3520" y="1307027"/>
            <a:ext cx="1778772" cy="1778772"/>
          </a:xfrm>
          <a:prstGeom prst="rect">
            <a:avLst/>
          </a:prstGeom>
          <a:noFill/>
          <a:ln>
            <a:noFill/>
          </a:ln>
        </p:spPr>
      </p:pic>
      <p:sp>
        <p:nvSpPr>
          <p:cNvPr descr="title-id" id="263" name="Google Shape;263;p36"/>
          <p:cNvSpPr txBox="1"/>
          <p:nvPr/>
        </p:nvSpPr>
        <p:spPr>
          <a:xfrm>
            <a:off x="2334638" y="1320628"/>
            <a:ext cx="6364800" cy="17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5B5B5B"/>
                </a:solidFill>
                <a:latin typeface="Inter"/>
                <a:ea typeface="Inter"/>
                <a:cs typeface="Inter"/>
                <a:sym typeface="Inter"/>
              </a:rPr>
              <a:t>Which of the following does your job entail?</a:t>
            </a:r>
            <a:endParaRPr b="1" sz="3600">
              <a:solidFill>
                <a:srgbClr val="5B5B5B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4" name="Google Shape;264;p36"/>
          <p:cNvSpPr/>
          <p:nvPr/>
        </p:nvSpPr>
        <p:spPr>
          <a:xfrm>
            <a:off x="0" y="4365024"/>
            <a:ext cx="9144000" cy="778500"/>
          </a:xfrm>
          <a:prstGeom prst="rect">
            <a:avLst/>
          </a:prstGeom>
          <a:solidFill>
            <a:srgbClr val="1980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65" name="Google Shape;265;p36"/>
          <p:cNvSpPr txBox="1"/>
          <p:nvPr/>
        </p:nvSpPr>
        <p:spPr>
          <a:xfrm>
            <a:off x="555866" y="4365024"/>
            <a:ext cx="694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Presenting with animations, GIFs or speaker notes? Enable our </a:t>
            </a:r>
            <a:r>
              <a:rPr lang="en" sz="1200" u="sng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Chrome extension</a:t>
            </a:r>
            <a:endParaRPr sz="12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66" name="Google Shape;266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2347" y="4643089"/>
            <a:ext cx="222347" cy="222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-id" id="267" name="Google Shape;267;p36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921094" y="4476329"/>
            <a:ext cx="1111733" cy="555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Establishing Definitions</a:t>
            </a:r>
            <a:endParaRPr/>
          </a:p>
        </p:txBody>
      </p:sp>
      <p:sp>
        <p:nvSpPr>
          <p:cNvPr id="273" name="Google Shape;273;p37"/>
          <p:cNvSpPr txBox="1"/>
          <p:nvPr>
            <p:ph idx="1" type="subTitle"/>
          </p:nvPr>
        </p:nvSpPr>
        <p:spPr>
          <a:xfrm>
            <a:off x="722875" y="2558699"/>
            <a:ext cx="2091000" cy="119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that may cause harm internally or externally to an individual or group of people</a:t>
            </a:r>
            <a:endParaRPr/>
          </a:p>
        </p:txBody>
      </p:sp>
      <p:sp>
        <p:nvSpPr>
          <p:cNvPr id="274" name="Google Shape;274;p37"/>
          <p:cNvSpPr txBox="1"/>
          <p:nvPr>
            <p:ph idx="2" type="subTitle"/>
          </p:nvPr>
        </p:nvSpPr>
        <p:spPr>
          <a:xfrm>
            <a:off x="3311750" y="2558800"/>
            <a:ext cx="2091000" cy="17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that does not accurately describe or represent a person or group and/or promotes harmful </a:t>
            </a:r>
            <a:r>
              <a:rPr lang="en"/>
              <a:t>stereotypes</a:t>
            </a:r>
            <a:r>
              <a:rPr lang="en"/>
              <a:t> or </a:t>
            </a:r>
            <a:r>
              <a:rPr lang="en"/>
              <a:t>prejudice</a:t>
            </a:r>
            <a:endParaRPr/>
          </a:p>
        </p:txBody>
      </p:sp>
      <p:sp>
        <p:nvSpPr>
          <p:cNvPr id="275" name="Google Shape;275;p37"/>
          <p:cNvSpPr txBox="1"/>
          <p:nvPr>
            <p:ph idx="3" type="subTitle"/>
          </p:nvPr>
        </p:nvSpPr>
        <p:spPr>
          <a:xfrm>
            <a:off x="5900625" y="2558698"/>
            <a:ext cx="2091000" cy="17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that does not reflect the most current terminology, identification, or information relating to a person/people, place, or thing</a:t>
            </a:r>
            <a:endParaRPr/>
          </a:p>
        </p:txBody>
      </p:sp>
      <p:sp>
        <p:nvSpPr>
          <p:cNvPr id="276" name="Google Shape;276;p37"/>
          <p:cNvSpPr txBox="1"/>
          <p:nvPr>
            <p:ph idx="4" type="subTitle"/>
          </p:nvPr>
        </p:nvSpPr>
        <p:spPr>
          <a:xfrm>
            <a:off x="792767" y="1800914"/>
            <a:ext cx="2091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Harmful Content</a:t>
            </a:r>
            <a:endParaRPr/>
          </a:p>
        </p:txBody>
      </p:sp>
      <p:sp>
        <p:nvSpPr>
          <p:cNvPr id="277" name="Google Shape;277;p37"/>
          <p:cNvSpPr txBox="1"/>
          <p:nvPr>
            <p:ph idx="5" type="subTitle"/>
          </p:nvPr>
        </p:nvSpPr>
        <p:spPr>
          <a:xfrm>
            <a:off x="3396492" y="1873101"/>
            <a:ext cx="2091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Problematic Content</a:t>
            </a:r>
            <a:endParaRPr/>
          </a:p>
        </p:txBody>
      </p:sp>
      <p:sp>
        <p:nvSpPr>
          <p:cNvPr id="278" name="Google Shape;278;p37"/>
          <p:cNvSpPr txBox="1"/>
          <p:nvPr>
            <p:ph idx="6" type="subTitle"/>
          </p:nvPr>
        </p:nvSpPr>
        <p:spPr>
          <a:xfrm>
            <a:off x="6000217" y="1873101"/>
            <a:ext cx="2091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Outdated Content</a:t>
            </a:r>
            <a:endParaRPr/>
          </a:p>
        </p:txBody>
      </p:sp>
      <p:cxnSp>
        <p:nvCxnSpPr>
          <p:cNvPr id="279" name="Google Shape;279;p37"/>
          <p:cNvCxnSpPr/>
          <p:nvPr/>
        </p:nvCxnSpPr>
        <p:spPr>
          <a:xfrm>
            <a:off x="3396505" y="2400790"/>
            <a:ext cx="544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0" name="Google Shape;280;p37"/>
          <p:cNvCxnSpPr/>
          <p:nvPr/>
        </p:nvCxnSpPr>
        <p:spPr>
          <a:xfrm>
            <a:off x="6000226" y="2400790"/>
            <a:ext cx="544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1" name="Google Shape;281;p37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2" name="Google Shape;282;p37"/>
          <p:cNvCxnSpPr/>
          <p:nvPr/>
        </p:nvCxnSpPr>
        <p:spPr>
          <a:xfrm>
            <a:off x="792783" y="2400790"/>
            <a:ext cx="544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Establishing </a:t>
            </a:r>
            <a:r>
              <a:rPr lang="en"/>
              <a:t>Definitions</a:t>
            </a:r>
            <a:endParaRPr/>
          </a:p>
        </p:txBody>
      </p:sp>
      <p:sp>
        <p:nvSpPr>
          <p:cNvPr id="288" name="Google Shape;288;p38"/>
          <p:cNvSpPr txBox="1"/>
          <p:nvPr>
            <p:ph idx="1" type="subTitle"/>
          </p:nvPr>
        </p:nvSpPr>
        <p:spPr>
          <a:xfrm>
            <a:off x="731600" y="1942474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Addressing previous harmful </a:t>
            </a:r>
            <a:r>
              <a:rPr lang="en"/>
              <a:t>descriptive</a:t>
            </a:r>
            <a:r>
              <a:rPr lang="en"/>
              <a:t> norms</a:t>
            </a:r>
            <a:endParaRPr/>
          </a:p>
        </p:txBody>
      </p:sp>
      <p:sp>
        <p:nvSpPr>
          <p:cNvPr id="289" name="Google Shape;289;p38"/>
          <p:cNvSpPr txBox="1"/>
          <p:nvPr>
            <p:ph idx="2" type="subTitle"/>
          </p:nvPr>
        </p:nvSpPr>
        <p:spPr>
          <a:xfrm>
            <a:off x="3201448" y="1942474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Forward</a:t>
            </a:r>
            <a:r>
              <a:rPr lang="en"/>
              <a:t> focused, empathetic descriptive metadata</a:t>
            </a:r>
            <a:endParaRPr/>
          </a:p>
        </p:txBody>
      </p:sp>
      <p:sp>
        <p:nvSpPr>
          <p:cNvPr id="290" name="Google Shape;290;p38"/>
          <p:cNvSpPr txBox="1"/>
          <p:nvPr>
            <p:ph idx="13" type="subTitle"/>
          </p:nvPr>
        </p:nvSpPr>
        <p:spPr>
          <a:xfrm>
            <a:off x="730105" y="3382191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Identity</a:t>
            </a:r>
            <a:r>
              <a:rPr lang="en"/>
              <a:t> &amp; naming</a:t>
            </a:r>
            <a:endParaRPr/>
          </a:p>
        </p:txBody>
      </p:sp>
      <p:sp>
        <p:nvSpPr>
          <p:cNvPr id="291" name="Google Shape;291;p38"/>
          <p:cNvSpPr txBox="1"/>
          <p:nvPr>
            <p:ph idx="7" type="subTitle"/>
          </p:nvPr>
        </p:nvSpPr>
        <p:spPr>
          <a:xfrm>
            <a:off x="730105" y="1680988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Reparative metadata</a:t>
            </a:r>
            <a:endParaRPr/>
          </a:p>
        </p:txBody>
      </p:sp>
      <p:sp>
        <p:nvSpPr>
          <p:cNvPr id="292" name="Google Shape;292;p38"/>
          <p:cNvSpPr txBox="1"/>
          <p:nvPr>
            <p:ph idx="8" type="subTitle"/>
          </p:nvPr>
        </p:nvSpPr>
        <p:spPr>
          <a:xfrm>
            <a:off x="3199950" y="1680988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Inclusive</a:t>
            </a:r>
            <a:r>
              <a:rPr lang="en"/>
              <a:t> description</a:t>
            </a:r>
            <a:endParaRPr/>
          </a:p>
        </p:txBody>
      </p:sp>
      <p:sp>
        <p:nvSpPr>
          <p:cNvPr id="293" name="Google Shape;293;p38"/>
          <p:cNvSpPr txBox="1"/>
          <p:nvPr>
            <p:ph idx="3" type="subTitle"/>
          </p:nvPr>
        </p:nvSpPr>
        <p:spPr>
          <a:xfrm>
            <a:off x="731600" y="3644849"/>
            <a:ext cx="1975200" cy="101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describe people with the infor you have &amp; use women’s first names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38"/>
          <p:cNvSpPr txBox="1"/>
          <p:nvPr>
            <p:ph idx="4" type="subTitle"/>
          </p:nvPr>
        </p:nvSpPr>
        <p:spPr>
          <a:xfrm>
            <a:off x="3201450" y="3644829"/>
            <a:ext cx="1975200" cy="8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avoid superlative language, such as “</a:t>
            </a:r>
            <a:r>
              <a:rPr lang="en"/>
              <a:t>gentleman</a:t>
            </a:r>
            <a:r>
              <a:rPr lang="en"/>
              <a:t>”</a:t>
            </a:r>
            <a:endParaRPr/>
          </a:p>
        </p:txBody>
      </p:sp>
      <p:sp>
        <p:nvSpPr>
          <p:cNvPr id="295" name="Google Shape;295;p38"/>
          <p:cNvSpPr txBox="1"/>
          <p:nvPr>
            <p:ph idx="9" type="subTitle"/>
          </p:nvPr>
        </p:nvSpPr>
        <p:spPr>
          <a:xfrm>
            <a:off x="5669795" y="1680988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38"/>
          <p:cNvSpPr txBox="1"/>
          <p:nvPr>
            <p:ph idx="5" type="subTitle"/>
          </p:nvPr>
        </p:nvSpPr>
        <p:spPr>
          <a:xfrm>
            <a:off x="5671297" y="1942474"/>
            <a:ext cx="197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8"/>
          <p:cNvSpPr txBox="1"/>
          <p:nvPr>
            <p:ph idx="6" type="subTitle"/>
          </p:nvPr>
        </p:nvSpPr>
        <p:spPr>
          <a:xfrm>
            <a:off x="5671300" y="3644835"/>
            <a:ext cx="1975200" cy="116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describe subjects and creators, including “hidden creators” like spouse, secretary, and students</a:t>
            </a:r>
            <a:endParaRPr/>
          </a:p>
        </p:txBody>
      </p:sp>
      <p:sp>
        <p:nvSpPr>
          <p:cNvPr id="298" name="Google Shape;298;p38"/>
          <p:cNvSpPr txBox="1"/>
          <p:nvPr>
            <p:ph idx="14" type="subTitle"/>
          </p:nvPr>
        </p:nvSpPr>
        <p:spPr>
          <a:xfrm>
            <a:off x="3199950" y="3382191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Laudatory</a:t>
            </a:r>
            <a:r>
              <a:rPr lang="en"/>
              <a:t> Language</a:t>
            </a:r>
            <a:endParaRPr/>
          </a:p>
        </p:txBody>
      </p:sp>
      <p:sp>
        <p:nvSpPr>
          <p:cNvPr id="299" name="Google Shape;299;p38"/>
          <p:cNvSpPr txBox="1"/>
          <p:nvPr>
            <p:ph idx="15" type="subTitle"/>
          </p:nvPr>
        </p:nvSpPr>
        <p:spPr>
          <a:xfrm>
            <a:off x="5669795" y="3382191"/>
            <a:ext cx="1978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Giving credit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9"/>
          <p:cNvSpPr txBox="1"/>
          <p:nvPr>
            <p:ph type="title"/>
          </p:nvPr>
        </p:nvSpPr>
        <p:spPr>
          <a:xfrm>
            <a:off x="630250" y="836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 Components of a Harmful Content Statement</a:t>
            </a:r>
            <a:endParaRPr/>
          </a:p>
        </p:txBody>
      </p:sp>
      <p:sp>
        <p:nvSpPr>
          <p:cNvPr id="305" name="Google Shape;305;p39"/>
          <p:cNvSpPr txBox="1"/>
          <p:nvPr>
            <p:ph idx="1" type="subTitle"/>
          </p:nvPr>
        </p:nvSpPr>
        <p:spPr>
          <a:xfrm>
            <a:off x="719838" y="1963651"/>
            <a:ext cx="197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Accessibility of the statement to the public</a:t>
            </a:r>
            <a:endParaRPr sz="1800"/>
          </a:p>
        </p:txBody>
      </p:sp>
      <p:sp>
        <p:nvSpPr>
          <p:cNvPr id="306" name="Google Shape;306;p39"/>
          <p:cNvSpPr txBox="1"/>
          <p:nvPr>
            <p:ph idx="2" type="subTitle"/>
          </p:nvPr>
        </p:nvSpPr>
        <p:spPr>
          <a:xfrm>
            <a:off x="3493139" y="1963651"/>
            <a:ext cx="197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Scope of materials</a:t>
            </a:r>
            <a:endParaRPr sz="1800"/>
          </a:p>
        </p:txBody>
      </p:sp>
      <p:sp>
        <p:nvSpPr>
          <p:cNvPr id="307" name="Google Shape;307;p39"/>
          <p:cNvSpPr txBox="1"/>
          <p:nvPr>
            <p:ph idx="3" type="subTitle"/>
          </p:nvPr>
        </p:nvSpPr>
        <p:spPr>
          <a:xfrm>
            <a:off x="719851" y="3561975"/>
            <a:ext cx="2198100" cy="7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Acknowledgement of harm in both a collection and metadata</a:t>
            </a:r>
            <a:endParaRPr sz="1800"/>
          </a:p>
        </p:txBody>
      </p:sp>
      <p:sp>
        <p:nvSpPr>
          <p:cNvPr id="308" name="Google Shape;308;p39"/>
          <p:cNvSpPr txBox="1"/>
          <p:nvPr>
            <p:ph idx="4" type="subTitle"/>
          </p:nvPr>
        </p:nvSpPr>
        <p:spPr>
          <a:xfrm>
            <a:off x="3493139" y="3561975"/>
            <a:ext cx="197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Statement of future actions/goals</a:t>
            </a:r>
            <a:endParaRPr sz="1800"/>
          </a:p>
        </p:txBody>
      </p:sp>
      <p:sp>
        <p:nvSpPr>
          <p:cNvPr id="309" name="Google Shape;309;p39"/>
          <p:cNvSpPr txBox="1"/>
          <p:nvPr>
            <p:ph idx="5" type="subTitle"/>
          </p:nvPr>
        </p:nvSpPr>
        <p:spPr>
          <a:xfrm>
            <a:off x="719838" y="1593048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10" name="Google Shape;310;p39"/>
          <p:cNvSpPr txBox="1"/>
          <p:nvPr>
            <p:ph idx="6" type="subTitle"/>
          </p:nvPr>
        </p:nvSpPr>
        <p:spPr>
          <a:xfrm>
            <a:off x="719838" y="3191450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11" name="Google Shape;311;p39"/>
          <p:cNvSpPr txBox="1"/>
          <p:nvPr>
            <p:ph idx="7" type="subTitle"/>
          </p:nvPr>
        </p:nvSpPr>
        <p:spPr>
          <a:xfrm>
            <a:off x="3493138" y="1593048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12" name="Google Shape;312;p39"/>
          <p:cNvSpPr txBox="1"/>
          <p:nvPr>
            <p:ph idx="8" type="subTitle"/>
          </p:nvPr>
        </p:nvSpPr>
        <p:spPr>
          <a:xfrm>
            <a:off x="3493138" y="3191450"/>
            <a:ext cx="1978200" cy="46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grpSp>
        <p:nvGrpSpPr>
          <p:cNvPr id="313" name="Google Shape;313;p39"/>
          <p:cNvGrpSpPr/>
          <p:nvPr/>
        </p:nvGrpSpPr>
        <p:grpSpPr>
          <a:xfrm>
            <a:off x="5057900" y="-19150"/>
            <a:ext cx="4102500" cy="5162700"/>
            <a:chOff x="5057900" y="-19150"/>
            <a:chExt cx="4102500" cy="5162700"/>
          </a:xfrm>
        </p:grpSpPr>
        <p:sp>
          <p:nvSpPr>
            <p:cNvPr id="314" name="Google Shape;314;p39"/>
            <p:cNvSpPr/>
            <p:nvPr/>
          </p:nvSpPr>
          <p:spPr>
            <a:xfrm flipH="1" rot="5400000">
              <a:off x="5392509" y="1375550"/>
              <a:ext cx="3833291" cy="3702490"/>
            </a:xfrm>
            <a:custGeom>
              <a:rect b="b" l="l" r="r" t="t"/>
              <a:pathLst>
                <a:path extrusionOk="0" h="107303" w="107330">
                  <a:moveTo>
                    <a:pt x="1" y="1"/>
                  </a:moveTo>
                  <a:lnTo>
                    <a:pt x="1" y="107303"/>
                  </a:lnTo>
                  <a:lnTo>
                    <a:pt x="10733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39"/>
            <p:cNvSpPr/>
            <p:nvPr/>
          </p:nvSpPr>
          <p:spPr>
            <a:xfrm rot="10800000">
              <a:off x="7386800" y="-19150"/>
              <a:ext cx="1773600" cy="18408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16" name="Google Shape;316;p39"/>
            <p:cNvCxnSpPr>
              <a:stCxn id="315" idx="1"/>
            </p:cNvCxnSpPr>
            <p:nvPr/>
          </p:nvCxnSpPr>
          <p:spPr>
            <a:xfrm flipH="1">
              <a:off x="5057900" y="901250"/>
              <a:ext cx="4102500" cy="4242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317" name="Google Shape;317;p39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UNR’s Harmful Content Statement</a:t>
            </a:r>
            <a:endParaRPr/>
          </a:p>
        </p:txBody>
      </p:sp>
      <p:sp>
        <p:nvSpPr>
          <p:cNvPr id="323" name="Google Shape;323;p40"/>
          <p:cNvSpPr txBox="1"/>
          <p:nvPr>
            <p:ph idx="2" type="subTitle"/>
          </p:nvPr>
        </p:nvSpPr>
        <p:spPr>
          <a:xfrm>
            <a:off x="613950" y="1667625"/>
            <a:ext cx="3509100" cy="24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Buy-in from library admin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Working group consisting of representatives from main departments that would be affected by this document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Published Summer 2024</a:t>
            </a:r>
            <a:endParaRPr sz="1600"/>
          </a:p>
        </p:txBody>
      </p:sp>
      <p:cxnSp>
        <p:nvCxnSpPr>
          <p:cNvPr id="324" name="Google Shape;324;p40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25" name="Google Shape;325;p40" title="hc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4761" y="1155525"/>
            <a:ext cx="4489939" cy="378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Practical Work Influenced by HCS</a:t>
            </a:r>
            <a:endParaRPr/>
          </a:p>
        </p:txBody>
      </p:sp>
      <p:sp>
        <p:nvSpPr>
          <p:cNvPr id="331" name="Google Shape;331;p41"/>
          <p:cNvSpPr txBox="1"/>
          <p:nvPr>
            <p:ph idx="7" type="subTitle"/>
          </p:nvPr>
        </p:nvSpPr>
        <p:spPr>
          <a:xfrm>
            <a:off x="585850" y="1927200"/>
            <a:ext cx="2209800" cy="128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Mulish"/>
                <a:ea typeface="Mulish"/>
                <a:cs typeface="Mulish"/>
                <a:sym typeface="Mulish"/>
              </a:rPr>
              <a:t>Implementation of </a:t>
            </a:r>
            <a:r>
              <a:rPr lang="en" sz="1800">
                <a:latin typeface="Mulish"/>
                <a:ea typeface="Mulish"/>
                <a:cs typeface="Mulish"/>
                <a:sym typeface="Mulish"/>
              </a:rPr>
              <a:t>local</a:t>
            </a:r>
            <a:r>
              <a:rPr lang="en" sz="1800">
                <a:latin typeface="Mulish"/>
                <a:ea typeface="Mulish"/>
                <a:cs typeface="Mulish"/>
                <a:sym typeface="Mulish"/>
              </a:rPr>
              <a:t> controlled vocabulary for Basque terms</a:t>
            </a:r>
            <a:endParaRPr sz="1800"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2" name="Google Shape;332;p41"/>
          <p:cNvCxnSpPr/>
          <p:nvPr/>
        </p:nvCxnSpPr>
        <p:spPr>
          <a:xfrm>
            <a:off x="750745" y="115552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3" name="Google Shape;333;p41" title="BSQPS_00009 (1)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7950" y="1155525"/>
            <a:ext cx="2684250" cy="3804396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1"/>
          <p:cNvSpPr txBox="1"/>
          <p:nvPr>
            <p:ph idx="7" type="subTitle"/>
          </p:nvPr>
        </p:nvSpPr>
        <p:spPr>
          <a:xfrm>
            <a:off x="6004500" y="1751250"/>
            <a:ext cx="3066000" cy="16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latin typeface="Mulish"/>
                <a:ea typeface="Mulish"/>
                <a:cs typeface="Mulish"/>
                <a:sym typeface="Mulish"/>
              </a:rPr>
              <a:t>An abstract image of a Zamalzain, a main character of the Maskarada, a theatrical performance of the province of Zuberoa carried out during Carnival. </a:t>
            </a:r>
            <a:endParaRPr i="1" sz="1300"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300"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latin typeface="Mulish"/>
                <a:ea typeface="Mulish"/>
                <a:cs typeface="Mulish"/>
                <a:sym typeface="Mulish"/>
              </a:rPr>
              <a:t>BSQPS_00009</a:t>
            </a:r>
            <a:endParaRPr i="1" sz="1300"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oogle Shape;339;p42"/>
          <p:cNvGrpSpPr/>
          <p:nvPr/>
        </p:nvGrpSpPr>
        <p:grpSpPr>
          <a:xfrm>
            <a:off x="-62294" y="-218968"/>
            <a:ext cx="9253929" cy="5553226"/>
            <a:chOff x="-62294" y="-218968"/>
            <a:chExt cx="9253929" cy="5553226"/>
          </a:xfrm>
        </p:grpSpPr>
        <p:grpSp>
          <p:nvGrpSpPr>
            <p:cNvPr id="340" name="Google Shape;340;p42"/>
            <p:cNvGrpSpPr/>
            <p:nvPr/>
          </p:nvGrpSpPr>
          <p:grpSpPr>
            <a:xfrm rot="5400000">
              <a:off x="-228802" y="2176401"/>
              <a:ext cx="3324364" cy="2991349"/>
              <a:chOff x="4276352" y="709708"/>
              <a:chExt cx="5001300" cy="4500300"/>
            </a:xfrm>
          </p:grpSpPr>
          <p:cxnSp>
            <p:nvCxnSpPr>
              <p:cNvPr id="341" name="Google Shape;341;p42"/>
              <p:cNvCxnSpPr/>
              <p:nvPr/>
            </p:nvCxnSpPr>
            <p:spPr>
              <a:xfrm rot="5400000">
                <a:off x="4526852" y="459208"/>
                <a:ext cx="4500300" cy="5001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42" name="Google Shape;342;p42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43" name="Google Shape;343;p42"/>
            <p:cNvGrpSpPr/>
            <p:nvPr/>
          </p:nvGrpSpPr>
          <p:grpSpPr>
            <a:xfrm rot="-5400000">
              <a:off x="4775153" y="-52076"/>
              <a:ext cx="4583374" cy="4249590"/>
              <a:chOff x="4276575" y="600075"/>
              <a:chExt cx="4972200" cy="4610100"/>
            </a:xfrm>
          </p:grpSpPr>
          <p:cxnSp>
            <p:nvCxnSpPr>
              <p:cNvPr id="344" name="Google Shape;344;p42"/>
              <p:cNvCxnSpPr/>
              <p:nvPr/>
            </p:nvCxnSpPr>
            <p:spPr>
              <a:xfrm flipH="1">
                <a:off x="4276575" y="600075"/>
                <a:ext cx="4972200" cy="4610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45" name="Google Shape;345;p42"/>
              <p:cNvSpPr/>
              <p:nvPr/>
            </p:nvSpPr>
            <p:spPr>
              <a:xfrm flipH="1">
                <a:off x="4823819" y="1290676"/>
                <a:ext cx="4322700" cy="3891000"/>
              </a:xfrm>
              <a:prstGeom prst="rtTriangl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46" name="Google Shape;346;p42"/>
          <p:cNvSpPr txBox="1"/>
          <p:nvPr>
            <p:ph idx="2" type="title"/>
          </p:nvPr>
        </p:nvSpPr>
        <p:spPr>
          <a:xfrm>
            <a:off x="1264500" y="1074375"/>
            <a:ext cx="5001600" cy="97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Question time:</a:t>
            </a:r>
            <a:endParaRPr sz="4800"/>
          </a:p>
        </p:txBody>
      </p:sp>
      <p:sp>
        <p:nvSpPr>
          <p:cNvPr id="347" name="Google Shape;347;p42"/>
          <p:cNvSpPr txBox="1"/>
          <p:nvPr>
            <p:ph idx="1" type="subTitle"/>
          </p:nvPr>
        </p:nvSpPr>
        <p:spPr>
          <a:xfrm>
            <a:off x="2204250" y="2247000"/>
            <a:ext cx="4793100" cy="19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800"/>
              <a:t>Does your institution have an HCS?</a:t>
            </a:r>
            <a:endParaRPr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 Yes</a:t>
            </a:r>
            <a:endParaRPr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 In progress</a:t>
            </a:r>
            <a:endParaRPr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 No but would like one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 No and do not have interest in making one at this time</a:t>
            </a:r>
            <a:endParaRPr sz="1800"/>
          </a:p>
        </p:txBody>
      </p:sp>
      <p:cxnSp>
        <p:nvCxnSpPr>
          <p:cNvPr id="348" name="Google Shape;348;p42"/>
          <p:cNvCxnSpPr/>
          <p:nvPr/>
        </p:nvCxnSpPr>
        <p:spPr>
          <a:xfrm>
            <a:off x="1264495" y="2045475"/>
            <a:ext cx="673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reements in Institutional Economics by Slidesgo">
  <a:themeElements>
    <a:clrScheme name="Simple Light">
      <a:dk1>
        <a:srgbClr val="FFFFFF"/>
      </a:dk1>
      <a:lt1>
        <a:srgbClr val="103235"/>
      </a:lt1>
      <a:dk2>
        <a:srgbClr val="EB5D06"/>
      </a:dk2>
      <a:lt2>
        <a:srgbClr val="54976E"/>
      </a:lt2>
      <a:accent1>
        <a:srgbClr val="396D4D"/>
      </a:accent1>
      <a:accent2>
        <a:srgbClr val="143E4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